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43" r:id="rId3"/>
    <p:sldId id="259" r:id="rId4"/>
    <p:sldId id="261" r:id="rId5"/>
    <p:sldId id="265" r:id="rId6"/>
    <p:sldId id="266" r:id="rId7"/>
    <p:sldId id="268" r:id="rId8"/>
    <p:sldId id="269" r:id="rId9"/>
    <p:sldId id="272" r:id="rId10"/>
    <p:sldId id="271" r:id="rId11"/>
    <p:sldId id="274" r:id="rId12"/>
    <p:sldId id="276" r:id="rId13"/>
    <p:sldId id="333" r:id="rId14"/>
    <p:sldId id="338" r:id="rId15"/>
    <p:sldId id="334" r:id="rId16"/>
    <p:sldId id="289" r:id="rId17"/>
    <p:sldId id="302" r:id="rId18"/>
    <p:sldId id="335" r:id="rId19"/>
    <p:sldId id="340" r:id="rId20"/>
    <p:sldId id="341" r:id="rId21"/>
    <p:sldId id="342" r:id="rId22"/>
    <p:sldId id="339" r:id="rId23"/>
    <p:sldId id="301" r:id="rId24"/>
    <p:sldId id="263" r:id="rId25"/>
    <p:sldId id="293" r:id="rId26"/>
    <p:sldId id="295" r:id="rId27"/>
    <p:sldId id="297" r:id="rId28"/>
    <p:sldId id="305" r:id="rId29"/>
    <p:sldId id="304" r:id="rId30"/>
    <p:sldId id="307" r:id="rId31"/>
    <p:sldId id="309" r:id="rId32"/>
    <p:sldId id="311" r:id="rId33"/>
    <p:sldId id="337" r:id="rId34"/>
    <p:sldId id="299" r:id="rId35"/>
    <p:sldId id="316" r:id="rId36"/>
    <p:sldId id="317" r:id="rId37"/>
    <p:sldId id="319" r:id="rId38"/>
    <p:sldId id="325" r:id="rId39"/>
    <p:sldId id="331"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80" d="100"/>
          <a:sy n="80" d="100"/>
        </p:scale>
        <p:origin x="11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A8D76-0149-4F74-B19B-606AB44BED53}" type="doc">
      <dgm:prSet loTypeId="urn:microsoft.com/office/officeart/2005/8/layout/equation1" loCatId="process" qsTypeId="urn:microsoft.com/office/officeart/2005/8/quickstyle/simple1" qsCatId="simple" csTypeId="urn:microsoft.com/office/officeart/2005/8/colors/accent2_4" csCatId="accent2" phldr="1"/>
      <dgm:spPr/>
    </dgm:pt>
    <dgm:pt modelId="{C5736E9C-CBA3-4B43-AD91-8407F9489522}">
      <dgm:prSet phldrT="[Texte]"/>
      <dgm:spPr/>
      <dgm:t>
        <a:bodyPr/>
        <a:lstStyle/>
        <a:p>
          <a:r>
            <a:rPr lang="fr-FR" dirty="0"/>
            <a:t>THEORIE 22 semaines (770 h)</a:t>
          </a:r>
        </a:p>
      </dgm:t>
    </dgm:pt>
    <dgm:pt modelId="{77EB85C6-3EB3-465D-88B7-8F715D6983C4}" type="parTrans" cxnId="{B39B0539-8F01-48C3-A207-52B9AC5D269D}">
      <dgm:prSet/>
      <dgm:spPr/>
      <dgm:t>
        <a:bodyPr/>
        <a:lstStyle/>
        <a:p>
          <a:endParaRPr lang="fr-FR"/>
        </a:p>
      </dgm:t>
    </dgm:pt>
    <dgm:pt modelId="{04682461-65AF-4DAC-B99A-49628AF02EF7}" type="sibTrans" cxnId="{B39B0539-8F01-48C3-A207-52B9AC5D269D}">
      <dgm:prSet/>
      <dgm:spPr/>
      <dgm:t>
        <a:bodyPr/>
        <a:lstStyle/>
        <a:p>
          <a:endParaRPr lang="fr-FR"/>
        </a:p>
      </dgm:t>
    </dgm:pt>
    <dgm:pt modelId="{FD59638E-0FFA-4700-A160-892B7C4353B9}">
      <dgm:prSet phldrT="[Texte]"/>
      <dgm:spPr/>
      <dgm:t>
        <a:bodyPr/>
        <a:lstStyle/>
        <a:p>
          <a:r>
            <a:rPr lang="fr-FR" dirty="0"/>
            <a:t>CLINIQUE 22 semaines (770h)</a:t>
          </a:r>
        </a:p>
      </dgm:t>
    </dgm:pt>
    <dgm:pt modelId="{81B23119-8B4F-45CE-9EBA-22ABA6947E75}" type="parTrans" cxnId="{70B7F921-B3E8-477F-8F05-5A087B4D0BF4}">
      <dgm:prSet/>
      <dgm:spPr/>
      <dgm:t>
        <a:bodyPr/>
        <a:lstStyle/>
        <a:p>
          <a:endParaRPr lang="fr-FR"/>
        </a:p>
      </dgm:t>
    </dgm:pt>
    <dgm:pt modelId="{2571876F-7764-4430-9F4F-6A14963C7327}" type="sibTrans" cxnId="{70B7F921-B3E8-477F-8F05-5A087B4D0BF4}">
      <dgm:prSet/>
      <dgm:spPr/>
      <dgm:t>
        <a:bodyPr/>
        <a:lstStyle/>
        <a:p>
          <a:endParaRPr lang="fr-FR"/>
        </a:p>
      </dgm:t>
    </dgm:pt>
    <dgm:pt modelId="{CA144FFB-2A53-47EA-801B-0A007E62DE3A}" type="pres">
      <dgm:prSet presAssocID="{B06A8D76-0149-4F74-B19B-606AB44BED53}" presName="linearFlow" presStyleCnt="0">
        <dgm:presLayoutVars>
          <dgm:dir/>
          <dgm:resizeHandles val="exact"/>
        </dgm:presLayoutVars>
      </dgm:prSet>
      <dgm:spPr/>
    </dgm:pt>
    <dgm:pt modelId="{10BBDDDC-2B5C-4C5E-A735-56CC38EEB07D}" type="pres">
      <dgm:prSet presAssocID="{C5736E9C-CBA3-4B43-AD91-8407F9489522}" presName="node" presStyleLbl="node1" presStyleIdx="0" presStyleCnt="2">
        <dgm:presLayoutVars>
          <dgm:bulletEnabled val="1"/>
        </dgm:presLayoutVars>
      </dgm:prSet>
      <dgm:spPr/>
    </dgm:pt>
    <dgm:pt modelId="{BDF027E9-98BE-4CCC-95AC-8D0CEA580029}" type="pres">
      <dgm:prSet presAssocID="{04682461-65AF-4DAC-B99A-49628AF02EF7}" presName="spacerL" presStyleCnt="0"/>
      <dgm:spPr/>
    </dgm:pt>
    <dgm:pt modelId="{758F1082-9EE0-455B-993D-DF02FE50D509}" type="pres">
      <dgm:prSet presAssocID="{04682461-65AF-4DAC-B99A-49628AF02EF7}" presName="sibTrans" presStyleLbl="sibTrans2D1" presStyleIdx="0" presStyleCnt="1"/>
      <dgm:spPr>
        <a:prstGeom prst="plus">
          <a:avLst/>
        </a:prstGeom>
      </dgm:spPr>
    </dgm:pt>
    <dgm:pt modelId="{F38C08E4-F831-4ABB-83E8-F7D402A8F1E1}" type="pres">
      <dgm:prSet presAssocID="{04682461-65AF-4DAC-B99A-49628AF02EF7}" presName="spacerR" presStyleCnt="0"/>
      <dgm:spPr/>
    </dgm:pt>
    <dgm:pt modelId="{15DE86D7-68F7-4B53-AF9A-20983F4C0DEC}" type="pres">
      <dgm:prSet presAssocID="{FD59638E-0FFA-4700-A160-892B7C4353B9}" presName="node" presStyleLbl="node1" presStyleIdx="1" presStyleCnt="2">
        <dgm:presLayoutVars>
          <dgm:bulletEnabled val="1"/>
        </dgm:presLayoutVars>
      </dgm:prSet>
      <dgm:spPr/>
    </dgm:pt>
  </dgm:ptLst>
  <dgm:cxnLst>
    <dgm:cxn modelId="{70B7F921-B3E8-477F-8F05-5A087B4D0BF4}" srcId="{B06A8D76-0149-4F74-B19B-606AB44BED53}" destId="{FD59638E-0FFA-4700-A160-892B7C4353B9}" srcOrd="1" destOrd="0" parTransId="{81B23119-8B4F-45CE-9EBA-22ABA6947E75}" sibTransId="{2571876F-7764-4430-9F4F-6A14963C7327}"/>
    <dgm:cxn modelId="{B39B0539-8F01-48C3-A207-52B9AC5D269D}" srcId="{B06A8D76-0149-4F74-B19B-606AB44BED53}" destId="{C5736E9C-CBA3-4B43-AD91-8407F9489522}" srcOrd="0" destOrd="0" parTransId="{77EB85C6-3EB3-465D-88B7-8F715D6983C4}" sibTransId="{04682461-65AF-4DAC-B99A-49628AF02EF7}"/>
    <dgm:cxn modelId="{8E08D179-5A54-4B7B-9FB2-08A623F0136E}" type="presOf" srcId="{FD59638E-0FFA-4700-A160-892B7C4353B9}" destId="{15DE86D7-68F7-4B53-AF9A-20983F4C0DEC}" srcOrd="0" destOrd="0" presId="urn:microsoft.com/office/officeart/2005/8/layout/equation1"/>
    <dgm:cxn modelId="{9C483E87-7553-49C8-923F-308F3F901203}" type="presOf" srcId="{04682461-65AF-4DAC-B99A-49628AF02EF7}" destId="{758F1082-9EE0-455B-993D-DF02FE50D509}" srcOrd="0" destOrd="0" presId="urn:microsoft.com/office/officeart/2005/8/layout/equation1"/>
    <dgm:cxn modelId="{90F9BAF7-2CDD-49BB-B73E-FDDABD4FFED2}" type="presOf" srcId="{B06A8D76-0149-4F74-B19B-606AB44BED53}" destId="{CA144FFB-2A53-47EA-801B-0A007E62DE3A}" srcOrd="0" destOrd="0" presId="urn:microsoft.com/office/officeart/2005/8/layout/equation1"/>
    <dgm:cxn modelId="{3BF612FC-F06B-49F0-A0CC-7327E439DB0D}" type="presOf" srcId="{C5736E9C-CBA3-4B43-AD91-8407F9489522}" destId="{10BBDDDC-2B5C-4C5E-A735-56CC38EEB07D}" srcOrd="0" destOrd="0" presId="urn:microsoft.com/office/officeart/2005/8/layout/equation1"/>
    <dgm:cxn modelId="{7C6725A4-D7F9-463D-8369-4538D846BD25}" type="presParOf" srcId="{CA144FFB-2A53-47EA-801B-0A007E62DE3A}" destId="{10BBDDDC-2B5C-4C5E-A735-56CC38EEB07D}" srcOrd="0" destOrd="0" presId="urn:microsoft.com/office/officeart/2005/8/layout/equation1"/>
    <dgm:cxn modelId="{3CCEE430-59C2-4061-A239-C0C627BBB7F3}" type="presParOf" srcId="{CA144FFB-2A53-47EA-801B-0A007E62DE3A}" destId="{BDF027E9-98BE-4CCC-95AC-8D0CEA580029}" srcOrd="1" destOrd="0" presId="urn:microsoft.com/office/officeart/2005/8/layout/equation1"/>
    <dgm:cxn modelId="{5C67E117-C503-4757-B3CE-58E724F72570}" type="presParOf" srcId="{CA144FFB-2A53-47EA-801B-0A007E62DE3A}" destId="{758F1082-9EE0-455B-993D-DF02FE50D509}" srcOrd="2" destOrd="0" presId="urn:microsoft.com/office/officeart/2005/8/layout/equation1"/>
    <dgm:cxn modelId="{DD2C5235-7AE8-454E-BF53-982EC7C3735E}" type="presParOf" srcId="{CA144FFB-2A53-47EA-801B-0A007E62DE3A}" destId="{F38C08E4-F831-4ABB-83E8-F7D402A8F1E1}" srcOrd="3" destOrd="0" presId="urn:microsoft.com/office/officeart/2005/8/layout/equation1"/>
    <dgm:cxn modelId="{FE1D3BF9-D2F8-4197-B9B7-C44A3500AF63}" type="presParOf" srcId="{CA144FFB-2A53-47EA-801B-0A007E62DE3A}" destId="{15DE86D7-68F7-4B53-AF9A-20983F4C0DEC}"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BDDDC-2B5C-4C5E-A735-56CC38EEB07D}">
      <dsp:nvSpPr>
        <dsp:cNvPr id="0" name=""/>
        <dsp:cNvSpPr/>
      </dsp:nvSpPr>
      <dsp:spPr>
        <a:xfrm>
          <a:off x="3979" y="721701"/>
          <a:ext cx="2736485" cy="2736485"/>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FR" sz="3300" kern="1200" dirty="0"/>
            <a:t>THEORIE 22 semaines (770 h)</a:t>
          </a:r>
        </a:p>
      </dsp:txBody>
      <dsp:txXfrm>
        <a:off x="404728" y="1122450"/>
        <a:ext cx="1934987" cy="1934987"/>
      </dsp:txXfrm>
    </dsp:sp>
    <dsp:sp modelId="{758F1082-9EE0-455B-993D-DF02FE50D509}">
      <dsp:nvSpPr>
        <dsp:cNvPr id="0" name=""/>
        <dsp:cNvSpPr/>
      </dsp:nvSpPr>
      <dsp:spPr>
        <a:xfrm>
          <a:off x="2962667" y="1296363"/>
          <a:ext cx="1587161" cy="1587161"/>
        </a:xfrm>
        <a:prstGeom prst="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3359457" y="1296363"/>
        <a:ext cx="793581" cy="1587161"/>
      </dsp:txXfrm>
    </dsp:sp>
    <dsp:sp modelId="{15DE86D7-68F7-4B53-AF9A-20983F4C0DEC}">
      <dsp:nvSpPr>
        <dsp:cNvPr id="0" name=""/>
        <dsp:cNvSpPr/>
      </dsp:nvSpPr>
      <dsp:spPr>
        <a:xfrm>
          <a:off x="4772031" y="721701"/>
          <a:ext cx="2736485" cy="2736485"/>
        </a:xfrm>
        <a:prstGeom prst="ellipse">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FR" sz="3300" kern="1200" dirty="0"/>
            <a:t>CLINIQUE 22 semaines (770h)</a:t>
          </a:r>
        </a:p>
      </dsp:txBody>
      <dsp:txXfrm>
        <a:off x="5172780" y="1122450"/>
        <a:ext cx="1934987" cy="193498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9F5B3-05AC-499A-B906-ECC2F45EA475}" type="datetimeFigureOut">
              <a:rPr lang="fr-FR" smtClean="0"/>
              <a:t>12/02/2021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C68F1-CEDE-4980-8777-6495DACCA6E7}" type="slidenum">
              <a:rPr lang="fr-FR" smtClean="0"/>
              <a:t>‹N°›</a:t>
            </a:fld>
            <a:endParaRPr lang="fr-FR"/>
          </a:p>
        </p:txBody>
      </p:sp>
    </p:spTree>
    <p:extLst>
      <p:ext uri="{BB962C8B-B14F-4D97-AF65-F5344CB8AC3E}">
        <p14:creationId xmlns:p14="http://schemas.microsoft.com/office/powerpoint/2010/main" val="79529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996826D1-D4B1-44EB-B879-42EB11226283}" type="slidenum">
              <a:rPr lang="en-US" altLang="fr-FR">
                <a:solidFill>
                  <a:srgbClr val="000000"/>
                </a:solidFill>
                <a:latin typeface="Times New Roman" pitchFamily="16" charset="0"/>
              </a:rPr>
              <a:pPr eaLnBrk="1" hangingPunct="1"/>
              <a:t>1</a:t>
            </a:fld>
            <a:endParaRPr lang="en-US" altLang="fr-FR">
              <a:solidFill>
                <a:srgbClr val="000000"/>
              </a:solidFill>
              <a:latin typeface="Times New Roman" pitchFamily="16" charset="0"/>
            </a:endParaRPr>
          </a:p>
        </p:txBody>
      </p:sp>
      <p:sp>
        <p:nvSpPr>
          <p:cNvPr id="440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4036"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3F3083C6-2856-4577-BADD-5FCCFE66DB79}" type="slidenum">
              <a:rPr lang="en-US" altLang="fr-FR">
                <a:solidFill>
                  <a:srgbClr val="000000"/>
                </a:solidFill>
                <a:latin typeface="Times New Roman" pitchFamily="16" charset="0"/>
              </a:rPr>
              <a:pPr eaLnBrk="1" hangingPunct="1"/>
              <a:t>39</a:t>
            </a:fld>
            <a:endParaRPr lang="en-US" altLang="fr-FR">
              <a:solidFill>
                <a:srgbClr val="000000"/>
              </a:solidFill>
              <a:latin typeface="Times New Roman" pitchFamily="16" charset="0"/>
            </a:endParaRPr>
          </a:p>
        </p:txBody>
      </p:sp>
      <p:sp>
        <p:nvSpPr>
          <p:cNvPr id="471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7108"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AD0860D0-B042-4DA4-97C6-F91E980D885D}" type="slidenum">
              <a:rPr lang="en-US" altLang="fr-FR">
                <a:solidFill>
                  <a:srgbClr val="000000"/>
                </a:solidFill>
                <a:latin typeface="Times New Roman" pitchFamily="16" charset="0"/>
              </a:rPr>
              <a:pPr eaLnBrk="1" hangingPunct="1"/>
              <a:t>3</a:t>
            </a:fld>
            <a:endParaRPr lang="en-US" altLang="fr-FR">
              <a:solidFill>
                <a:srgbClr val="000000"/>
              </a:solidFill>
              <a:latin typeface="Times New Roman" pitchFamily="16" charset="0"/>
            </a:endParaRPr>
          </a:p>
        </p:txBody>
      </p:sp>
      <p:sp>
        <p:nvSpPr>
          <p:cNvPr id="450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5060"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3F3083C6-2856-4577-BADD-5FCCFE66DB79}" type="slidenum">
              <a:rPr lang="en-US" altLang="fr-FR">
                <a:solidFill>
                  <a:srgbClr val="000000"/>
                </a:solidFill>
                <a:latin typeface="Times New Roman" pitchFamily="16" charset="0"/>
              </a:rPr>
              <a:pPr eaLnBrk="1" hangingPunct="1"/>
              <a:t>4</a:t>
            </a:fld>
            <a:endParaRPr lang="en-US" altLang="fr-FR">
              <a:solidFill>
                <a:srgbClr val="000000"/>
              </a:solidFill>
              <a:latin typeface="Times New Roman" pitchFamily="16" charset="0"/>
            </a:endParaRPr>
          </a:p>
        </p:txBody>
      </p:sp>
      <p:sp>
        <p:nvSpPr>
          <p:cNvPr id="471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7108"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87EC4CE0-76F3-488E-82A2-94582253C3B7}" type="slidenum">
              <a:rPr lang="en-US" altLang="fr-FR">
                <a:solidFill>
                  <a:srgbClr val="000000"/>
                </a:solidFill>
                <a:latin typeface="Times New Roman" pitchFamily="16" charset="0"/>
              </a:rPr>
              <a:pPr eaLnBrk="1" hangingPunct="1"/>
              <a:t>9</a:t>
            </a:fld>
            <a:endParaRPr lang="en-US" altLang="fr-FR">
              <a:solidFill>
                <a:srgbClr val="000000"/>
              </a:solidFill>
              <a:latin typeface="Times New Roman" pitchFamily="16" charset="0"/>
            </a:endParaRPr>
          </a:p>
        </p:txBody>
      </p:sp>
      <p:sp>
        <p:nvSpPr>
          <p:cNvPr id="481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8132"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878F66B6-B2D7-45E2-94ED-15E373A2468D}" type="slidenum">
              <a:rPr lang="en-US" altLang="fr-FR">
                <a:solidFill>
                  <a:srgbClr val="000000"/>
                </a:solidFill>
                <a:latin typeface="Times New Roman" pitchFamily="16" charset="0"/>
              </a:rPr>
              <a:pPr eaLnBrk="1" hangingPunct="1"/>
              <a:t>16</a:t>
            </a:fld>
            <a:endParaRPr lang="en-US" altLang="fr-FR">
              <a:solidFill>
                <a:srgbClr val="000000"/>
              </a:solidFill>
              <a:latin typeface="Times New Roman" pitchFamily="16" charset="0"/>
            </a:endParaRPr>
          </a:p>
        </p:txBody>
      </p:sp>
      <p:sp>
        <p:nvSpPr>
          <p:cNvPr id="624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62468"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CF91BC58-DE46-4FA6-8DC7-3D777F85F6C4}" type="slidenum">
              <a:rPr lang="en-US" altLang="fr-FR">
                <a:solidFill>
                  <a:srgbClr val="000000"/>
                </a:solidFill>
                <a:latin typeface="Times New Roman" pitchFamily="16" charset="0"/>
              </a:rPr>
              <a:pPr eaLnBrk="1" hangingPunct="1"/>
              <a:t>23</a:t>
            </a:fld>
            <a:endParaRPr lang="en-US" altLang="fr-FR">
              <a:solidFill>
                <a:srgbClr val="000000"/>
              </a:solidFill>
              <a:latin typeface="Times New Roman" pitchFamily="16" charset="0"/>
            </a:endParaRPr>
          </a:p>
        </p:txBody>
      </p:sp>
      <p:sp>
        <p:nvSpPr>
          <p:cNvPr id="501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50180"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3EFD43CC-B472-4764-90E9-3E8970CE3716}" type="slidenum">
              <a:rPr lang="en-US" altLang="fr-FR">
                <a:solidFill>
                  <a:srgbClr val="000000"/>
                </a:solidFill>
                <a:latin typeface="Times New Roman" pitchFamily="16" charset="0"/>
              </a:rPr>
              <a:pPr eaLnBrk="1" hangingPunct="1"/>
              <a:t>28</a:t>
            </a:fld>
            <a:endParaRPr lang="en-US" altLang="fr-FR">
              <a:solidFill>
                <a:srgbClr val="000000"/>
              </a:solidFill>
              <a:latin typeface="Times New Roman" pitchFamily="16" charset="0"/>
            </a:endParaRPr>
          </a:p>
        </p:txBody>
      </p:sp>
      <p:sp>
        <p:nvSpPr>
          <p:cNvPr id="593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59396"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12FBD212-78AF-49EC-91B8-5DF071EEF258}" type="slidenum">
              <a:rPr lang="en-US" altLang="fr-FR">
                <a:solidFill>
                  <a:srgbClr val="000000"/>
                </a:solidFill>
                <a:latin typeface="Times New Roman" pitchFamily="16" charset="0"/>
              </a:rPr>
              <a:pPr eaLnBrk="1" hangingPunct="1"/>
              <a:t>29</a:t>
            </a:fld>
            <a:endParaRPr lang="en-US" altLang="fr-FR">
              <a:solidFill>
                <a:srgbClr val="000000"/>
              </a:solidFill>
              <a:latin typeface="Times New Roman" pitchFamily="16" charset="0"/>
            </a:endParaRPr>
          </a:p>
        </p:txBody>
      </p:sp>
      <p:sp>
        <p:nvSpPr>
          <p:cNvPr id="634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63492"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2"/>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Unicode MS" charset="0"/>
              </a:defRPr>
            </a:lvl1pPr>
            <a:lvl2pPr eaLnBrk="0" hangingPunct="0">
              <a:tabLst>
                <a:tab pos="723900" algn="l"/>
                <a:tab pos="1447800" algn="l"/>
                <a:tab pos="2171700" algn="l"/>
                <a:tab pos="2895600" algn="l"/>
              </a:tabLst>
              <a:defRPr>
                <a:solidFill>
                  <a:schemeClr val="bg1"/>
                </a:solidFill>
                <a:latin typeface="Arial" charset="0"/>
                <a:cs typeface="Arial Unicode MS" charset="0"/>
              </a:defRPr>
            </a:lvl2pPr>
            <a:lvl3pPr eaLnBrk="0" hangingPunct="0">
              <a:tabLst>
                <a:tab pos="723900" algn="l"/>
                <a:tab pos="1447800" algn="l"/>
                <a:tab pos="2171700" algn="l"/>
                <a:tab pos="2895600" algn="l"/>
              </a:tabLst>
              <a:defRPr>
                <a:solidFill>
                  <a:schemeClr val="bg1"/>
                </a:solidFill>
                <a:latin typeface="Arial" charset="0"/>
                <a:cs typeface="Arial Unicode MS" charset="0"/>
              </a:defRPr>
            </a:lvl3pPr>
            <a:lvl4pPr eaLnBrk="0" hangingPunct="0">
              <a:tabLst>
                <a:tab pos="723900" algn="l"/>
                <a:tab pos="1447800" algn="l"/>
                <a:tab pos="2171700" algn="l"/>
                <a:tab pos="2895600" algn="l"/>
              </a:tabLst>
              <a:defRPr>
                <a:solidFill>
                  <a:schemeClr val="bg1"/>
                </a:solidFill>
                <a:latin typeface="Arial" charset="0"/>
                <a:cs typeface="Arial Unicode MS" charset="0"/>
              </a:defRPr>
            </a:lvl4pPr>
            <a:lvl5pPr eaLnBrk="0" hangingPunct="0">
              <a:tabLst>
                <a:tab pos="723900" algn="l"/>
                <a:tab pos="1447800" algn="l"/>
                <a:tab pos="2171700" algn="l"/>
                <a:tab pos="2895600"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Arial Unicode MS" charset="0"/>
              </a:defRPr>
            </a:lvl9pPr>
          </a:lstStyle>
          <a:p>
            <a:pPr eaLnBrk="1" hangingPunct="1"/>
            <a:fld id="{2245AA54-FD66-40F0-9F0B-EACF65D02CDA}" type="slidenum">
              <a:rPr lang="en-US" altLang="fr-FR">
                <a:solidFill>
                  <a:srgbClr val="000000"/>
                </a:solidFill>
                <a:latin typeface="Times New Roman" pitchFamily="16" charset="0"/>
              </a:rPr>
              <a:pPr eaLnBrk="1" hangingPunct="1"/>
              <a:t>34</a:t>
            </a:fld>
            <a:endParaRPr lang="en-US" altLang="fr-FR">
              <a:solidFill>
                <a:srgbClr val="000000"/>
              </a:solidFill>
              <a:latin typeface="Times New Roman" pitchFamily="16" charset="0"/>
            </a:endParaRPr>
          </a:p>
        </p:txBody>
      </p:sp>
      <p:sp>
        <p:nvSpPr>
          <p:cNvPr id="675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67588" name="Rectangle 2"/>
          <p:cNvSpPr txBox="1">
            <a:spLocks noGrp="1" noChangeArrowheads="1"/>
          </p:cNvSpPr>
          <p:nvPr>
            <p:ph type="body"/>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5151587-CFB6-4893-BA2E-ED27798F740C}" type="datetimeFigureOut">
              <a:rPr lang="fr-FR" smtClean="0"/>
              <a:t>12/02/2021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74158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151587-CFB6-4893-BA2E-ED27798F740C}" type="datetimeFigureOut">
              <a:rPr lang="fr-FR" smtClean="0"/>
              <a:t>12/02/2021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39574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151587-CFB6-4893-BA2E-ED27798F740C}" type="datetimeFigureOut">
              <a:rPr lang="fr-FR" smtClean="0"/>
              <a:t>12/02/2021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15772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743200" y="1631950"/>
            <a:ext cx="5476875" cy="1066800"/>
          </a:xfrm>
        </p:spPr>
        <p:txBody>
          <a:bodyPr/>
          <a:lstStyle/>
          <a:p>
            <a:r>
              <a:rPr lang="fr-FR"/>
              <a:t>Modifiez le style du titre</a:t>
            </a:r>
          </a:p>
        </p:txBody>
      </p:sp>
      <p:sp>
        <p:nvSpPr>
          <p:cNvPr id="3" name="Rectangle 2"/>
          <p:cNvSpPr>
            <a:spLocks noGrp="1" noChangeArrowheads="1"/>
          </p:cNvSpPr>
          <p:nvPr>
            <p:ph type="dt" idx="10"/>
          </p:nvPr>
        </p:nvSpPr>
        <p:spPr>
          <a:ln/>
        </p:spPr>
        <p:txBody>
          <a:bodyPr/>
          <a:lstStyle>
            <a:lvl1pPr>
              <a:defRPr/>
            </a:lvl1pPr>
          </a:lstStyle>
          <a:p>
            <a:pPr>
              <a:defRPr/>
            </a:pPr>
            <a:endParaRPr lang="fr-FR" altLang="fr-FR"/>
          </a:p>
        </p:txBody>
      </p:sp>
      <p:sp>
        <p:nvSpPr>
          <p:cNvPr id="4" name="Rectangle 3"/>
          <p:cNvSpPr>
            <a:spLocks noGrp="1" noChangeArrowheads="1"/>
          </p:cNvSpPr>
          <p:nvPr>
            <p:ph type="ftr" idx="11"/>
          </p:nvPr>
        </p:nvSpPr>
        <p:spPr>
          <a:ln/>
        </p:spPr>
        <p:txBody>
          <a:bodyPr/>
          <a:lstStyle>
            <a:lvl1pPr>
              <a:defRPr/>
            </a:lvl1pPr>
          </a:lstStyle>
          <a:p>
            <a:pPr>
              <a:defRPr/>
            </a:pPr>
            <a:endParaRPr lang="fr-FR" altLang="fr-FR"/>
          </a:p>
        </p:txBody>
      </p:sp>
      <p:sp>
        <p:nvSpPr>
          <p:cNvPr id="5" name="Rectangle 4"/>
          <p:cNvSpPr>
            <a:spLocks noGrp="1" noChangeArrowheads="1"/>
          </p:cNvSpPr>
          <p:nvPr>
            <p:ph type="sldNum" idx="12"/>
          </p:nvPr>
        </p:nvSpPr>
        <p:spPr>
          <a:ln/>
        </p:spPr>
        <p:txBody>
          <a:bodyPr/>
          <a:lstStyle>
            <a:lvl1pPr>
              <a:defRPr/>
            </a:lvl1pPr>
          </a:lstStyle>
          <a:p>
            <a:pPr>
              <a:defRPr/>
            </a:pPr>
            <a:fld id="{3270423D-8F42-45C0-85B7-F2DAD54190D4}" type="slidenum">
              <a:rPr lang="fr-FR" altLang="fr-FR"/>
              <a:pPr>
                <a:defRPr/>
              </a:pPr>
              <a:t>‹N°›</a:t>
            </a:fld>
            <a:endParaRPr lang="fr-FR" altLang="fr-FR"/>
          </a:p>
        </p:txBody>
      </p:sp>
    </p:spTree>
    <p:extLst>
      <p:ext uri="{BB962C8B-B14F-4D97-AF65-F5344CB8AC3E}">
        <p14:creationId xmlns:p14="http://schemas.microsoft.com/office/powerpoint/2010/main" val="138261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151587-CFB6-4893-BA2E-ED27798F740C}" type="datetimeFigureOut">
              <a:rPr lang="fr-FR" smtClean="0"/>
              <a:t>12/02/2021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406262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5151587-CFB6-4893-BA2E-ED27798F740C}" type="datetimeFigureOut">
              <a:rPr lang="fr-FR" smtClean="0"/>
              <a:t>12/02/2021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374994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5151587-CFB6-4893-BA2E-ED27798F740C}" type="datetimeFigureOut">
              <a:rPr lang="fr-FR" smtClean="0"/>
              <a:t>12/02/2021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21614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5151587-CFB6-4893-BA2E-ED27798F740C}" type="datetimeFigureOut">
              <a:rPr lang="fr-FR" smtClean="0"/>
              <a:t>12/02/2021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248513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5151587-CFB6-4893-BA2E-ED27798F740C}" type="datetimeFigureOut">
              <a:rPr lang="fr-FR" smtClean="0"/>
              <a:t>12/02/2021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24134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151587-CFB6-4893-BA2E-ED27798F740C}" type="datetimeFigureOut">
              <a:rPr lang="fr-FR" smtClean="0"/>
              <a:t>12/02/2021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217149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5151587-CFB6-4893-BA2E-ED27798F740C}" type="datetimeFigureOut">
              <a:rPr lang="fr-FR" smtClean="0"/>
              <a:t>12/02/2021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100259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5151587-CFB6-4893-BA2E-ED27798F740C}" type="datetimeFigureOut">
              <a:rPr lang="fr-FR" smtClean="0"/>
              <a:t>12/02/2021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7103B6-C72A-4A0E-A91F-5018F773362E}" type="slidenum">
              <a:rPr lang="fr-FR" smtClean="0"/>
              <a:t>‹N°›</a:t>
            </a:fld>
            <a:endParaRPr lang="fr-FR"/>
          </a:p>
        </p:txBody>
      </p:sp>
    </p:spTree>
    <p:extLst>
      <p:ext uri="{BB962C8B-B14F-4D97-AF65-F5344CB8AC3E}">
        <p14:creationId xmlns:p14="http://schemas.microsoft.com/office/powerpoint/2010/main" val="73773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51587-CFB6-4893-BA2E-ED27798F740C}" type="datetimeFigureOut">
              <a:rPr lang="fr-FR" smtClean="0"/>
              <a:t>12/02/2021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103B6-C72A-4A0E-A91F-5018F773362E}" type="slidenum">
              <a:rPr lang="fr-FR" smtClean="0"/>
              <a:t>‹N°›</a:t>
            </a:fld>
            <a:endParaRPr lang="fr-FR"/>
          </a:p>
        </p:txBody>
      </p:sp>
    </p:spTree>
    <p:extLst>
      <p:ext uri="{BB962C8B-B14F-4D97-AF65-F5344CB8AC3E}">
        <p14:creationId xmlns:p14="http://schemas.microsoft.com/office/powerpoint/2010/main" val="398225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odule%205/Module%205.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4355977" y="1470991"/>
            <a:ext cx="4415404" cy="3434364"/>
          </a:xfrm>
        </p:spPr>
        <p:txBody>
          <a:bodyPr vert="horz" lIns="91440" tIns="45720" rIns="91440" bIns="45720" rtlCol="0" anchor="b">
            <a:normAutofit/>
          </a:bodyPr>
          <a:lstStyle/>
          <a:p>
            <a:pPr algn="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fr-FR" b="1" kern="1200" dirty="0">
                <a:solidFill>
                  <a:schemeClr val="tx1"/>
                </a:solidFill>
                <a:effectLst>
                  <a:outerShdw blurRad="38100" dist="38100" dir="2700000" algn="tl">
                    <a:srgbClr val="C0C0C0"/>
                  </a:outerShdw>
                </a:effectLst>
                <a:latin typeface="+mj-lt"/>
                <a:ea typeface="+mj-ea"/>
                <a:cs typeface="+mj-cs"/>
              </a:rPr>
              <a:t>IFAS</a:t>
            </a:r>
            <a:br>
              <a:rPr lang="en-US" altLang="fr-FR" b="1" kern="1200" dirty="0">
                <a:solidFill>
                  <a:schemeClr val="tx1"/>
                </a:solidFill>
                <a:effectLst>
                  <a:outerShdw blurRad="38100" dist="38100" dir="2700000" algn="tl">
                    <a:srgbClr val="C0C0C0"/>
                  </a:outerShdw>
                </a:effectLst>
                <a:latin typeface="+mj-lt"/>
                <a:ea typeface="+mj-ea"/>
                <a:cs typeface="+mj-cs"/>
              </a:rPr>
            </a:br>
            <a:r>
              <a:rPr lang="en-US" altLang="fr-FR" b="1" kern="1200" dirty="0">
                <a:solidFill>
                  <a:schemeClr val="tx1"/>
                </a:solidFill>
                <a:effectLst>
                  <a:outerShdw blurRad="38100" dist="38100" dir="2700000" algn="tl">
                    <a:srgbClr val="C0C0C0"/>
                  </a:outerShdw>
                </a:effectLst>
                <a:latin typeface="+mj-lt"/>
                <a:ea typeface="+mj-ea"/>
                <a:cs typeface="+mj-cs"/>
              </a:rPr>
              <a:t>DIGNE LES BAINS</a:t>
            </a:r>
          </a:p>
        </p:txBody>
      </p:sp>
      <p:pic>
        <p:nvPicPr>
          <p:cNvPr id="8" name="Image 7" descr="LOGO IFSI-+®volution-16-04-18"/>
          <p:cNvPicPr/>
          <p:nvPr/>
        </p:nvPicPr>
        <p:blipFill rotWithShape="1">
          <a:blip r:embed="rId3" cstate="print">
            <a:extLst>
              <a:ext uri="{28A0092B-C50C-407E-A947-70E740481C1C}">
                <a14:useLocalDpi xmlns:a14="http://schemas.microsoft.com/office/drawing/2010/main" val="0"/>
              </a:ext>
            </a:extLst>
          </a:blip>
          <a:srcRect l="5687" r="36084" b="-3"/>
          <a:stretch/>
        </p:blipFill>
        <p:spPr bwMode="auto">
          <a:xfrm>
            <a:off x="3563888" y="1301312"/>
            <a:ext cx="2726178" cy="2703751"/>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p:spPr>
      </p:pic>
      <p:pic>
        <p:nvPicPr>
          <p:cNvPr id="3074"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12275" r="1" b="24868"/>
          <a:stretch/>
        </p:blipFill>
        <p:spPr bwMode="auto">
          <a:xfrm>
            <a:off x="1" y="1"/>
            <a:ext cx="5211125" cy="2456679"/>
          </a:xfrm>
          <a:custGeom>
            <a:avLst/>
            <a:gdLst/>
            <a:ahLst/>
            <a:cxnLst/>
            <a:rect l="l" t="t" r="r" b="b"/>
            <a:pathLst>
              <a:path w="6948167" h="2456679">
                <a:moveTo>
                  <a:pt x="6948167" y="603033"/>
                </a:moveTo>
                <a:lnTo>
                  <a:pt x="6948167" y="617220"/>
                </a:lnTo>
                <a:lnTo>
                  <a:pt x="6946213" y="610127"/>
                </a:lnTo>
                <a:close/>
                <a:moveTo>
                  <a:pt x="0" y="0"/>
                </a:moveTo>
                <a:lnTo>
                  <a:pt x="6766605" y="0"/>
                </a:lnTo>
                <a:lnTo>
                  <a:pt x="6638979" y="219780"/>
                </a:lnTo>
                <a:cubicBezTo>
                  <a:pt x="5552228" y="2091240"/>
                  <a:pt x="5552228" y="2091240"/>
                  <a:pt x="5552228" y="2091240"/>
                </a:cubicBezTo>
                <a:cubicBezTo>
                  <a:pt x="5429962" y="2317464"/>
                  <a:pt x="5185434" y="2456679"/>
                  <a:pt x="4932171" y="2456679"/>
                </a:cubicBezTo>
                <a:cubicBezTo>
                  <a:pt x="888708" y="2456679"/>
                  <a:pt x="888708" y="2456679"/>
                  <a:pt x="888708" y="2456679"/>
                </a:cubicBezTo>
                <a:cubicBezTo>
                  <a:pt x="626713" y="2456679"/>
                  <a:pt x="390917" y="2317464"/>
                  <a:pt x="259919" y="2091240"/>
                </a:cubicBezTo>
                <a:cubicBezTo>
                  <a:pt x="196877" y="1982206"/>
                  <a:pt x="135804" y="1876580"/>
                  <a:pt x="76640" y="1774254"/>
                </a:cubicBezTo>
                <a:lnTo>
                  <a:pt x="0" y="1641704"/>
                </a:lnTo>
                <a:close/>
              </a:path>
            </a:pathLst>
          </a:cu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 8" descr="RÃ©sultat de recherche d'images pour &quot;nouveau logo conseil regional paca sud&quot;"/>
          <p:cNvPicPr/>
          <p:nvPr/>
        </p:nvPicPr>
        <p:blipFill rotWithShape="1">
          <a:blip r:embed="rId5" cstate="print">
            <a:extLst>
              <a:ext uri="{28A0092B-C50C-407E-A947-70E740481C1C}">
                <a14:useLocalDpi xmlns:a14="http://schemas.microsoft.com/office/drawing/2010/main" val="0"/>
              </a:ext>
            </a:extLst>
          </a:blip>
          <a:srcRect l="879" r="10563" b="-1"/>
          <a:stretch/>
        </p:blipFill>
        <p:spPr bwMode="auto">
          <a:xfrm>
            <a:off x="1" y="3645024"/>
            <a:ext cx="4499991" cy="3212977"/>
          </a:xfrm>
          <a:custGeom>
            <a:avLst/>
            <a:gdLst/>
            <a:ahLst/>
            <a:cxnLst/>
            <a:rect l="l" t="t" r="r" b="b"/>
            <a:pathLst>
              <a:path w="7676573" h="4238389">
                <a:moveTo>
                  <a:pt x="6948167" y="1839459"/>
                </a:moveTo>
                <a:lnTo>
                  <a:pt x="6948167" y="1853646"/>
                </a:lnTo>
                <a:lnTo>
                  <a:pt x="6946213" y="1846552"/>
                </a:lnTo>
                <a:close/>
                <a:moveTo>
                  <a:pt x="888708" y="0"/>
                </a:moveTo>
                <a:cubicBezTo>
                  <a:pt x="888708" y="0"/>
                  <a:pt x="888708" y="0"/>
                  <a:pt x="4932171" y="0"/>
                </a:cubicBezTo>
                <a:cubicBezTo>
                  <a:pt x="5185434" y="0"/>
                  <a:pt x="5429962" y="139215"/>
                  <a:pt x="5552228" y="365439"/>
                </a:cubicBezTo>
                <a:cubicBezTo>
                  <a:pt x="5552228" y="365439"/>
                  <a:pt x="5552228" y="365439"/>
                  <a:pt x="7578324" y="3854515"/>
                </a:cubicBezTo>
                <a:cubicBezTo>
                  <a:pt x="7643823" y="3963277"/>
                  <a:pt x="7676573" y="4087266"/>
                  <a:pt x="7676573" y="4211255"/>
                </a:cubicBezTo>
                <a:lnTo>
                  <a:pt x="7672952" y="4238389"/>
                </a:lnTo>
                <a:lnTo>
                  <a:pt x="0" y="4238389"/>
                </a:lnTo>
                <a:lnTo>
                  <a:pt x="0" y="814976"/>
                </a:lnTo>
                <a:lnTo>
                  <a:pt x="76640" y="682425"/>
                </a:lnTo>
                <a:cubicBezTo>
                  <a:pt x="135804" y="580099"/>
                  <a:pt x="196877" y="474473"/>
                  <a:pt x="259919" y="365439"/>
                </a:cubicBezTo>
                <a:cubicBezTo>
                  <a:pt x="390917" y="139215"/>
                  <a:pt x="626713" y="0"/>
                  <a:pt x="888708" y="0"/>
                </a:cubicBezTo>
                <a:close/>
              </a:path>
            </a:pathLst>
          </a:custGeom>
          <a:noFill/>
        </p:spPr>
      </p:pic>
      <p:sp>
        <p:nvSpPr>
          <p:cNvPr id="3076" name="Rectangle 3"/>
          <p:cNvSpPr>
            <a:spLocks noGrp="1" noChangeArrowheads="1"/>
          </p:cNvSpPr>
          <p:nvPr>
            <p:ph type="subTitle" idx="4294967295"/>
          </p:nvPr>
        </p:nvSpPr>
        <p:spPr>
          <a:xfrm>
            <a:off x="5647414" y="4905356"/>
            <a:ext cx="3123968" cy="1331956"/>
          </a:xfrm>
        </p:spPr>
        <p:txBody>
          <a:bodyPr vert="horz" lIns="91440" tIns="45720" rIns="91440" bIns="45720" rtlCol="0">
            <a:normAutofit/>
          </a:bodyPr>
          <a:lstStyle/>
          <a:p>
            <a:pPr marL="0" indent="0" algn="r">
              <a:lnSpc>
                <a:spcPct val="90000"/>
              </a:lnSpc>
              <a:spcBef>
                <a:spcPts val="10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2800" b="1" kern="1200" dirty="0">
                <a:solidFill>
                  <a:schemeClr val="tx1"/>
                </a:solidFill>
                <a:latin typeface="+mn-lt"/>
                <a:ea typeface="+mn-ea"/>
                <a:cs typeface="+mn-cs"/>
              </a:rPr>
              <a:t>FORMATION </a:t>
            </a:r>
          </a:p>
          <a:p>
            <a:pPr marL="0" indent="0" algn="r">
              <a:lnSpc>
                <a:spcPct val="90000"/>
              </a:lnSpc>
              <a:spcBef>
                <a:spcPts val="10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2800" b="1" kern="1200" dirty="0">
                <a:solidFill>
                  <a:schemeClr val="tx1"/>
                </a:solidFill>
                <a:latin typeface="+mn-lt"/>
                <a:ea typeface="+mn-ea"/>
                <a:cs typeface="+mn-cs"/>
              </a:rPr>
              <a:t>TUTEUR AS </a:t>
            </a:r>
          </a:p>
        </p:txBody>
      </p:sp>
      <p:pic>
        <p:nvPicPr>
          <p:cNvPr id="10" name="Image 9" descr="http://domino/mail/jastier.nsf/0/8002779207932E98C1257B350031D744/$File/logo%20aix%20marseille%20univ.jpg?OpenElement&amp;FileName=logo%20aix%20marseille%20univ.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801" y="6166188"/>
            <a:ext cx="927100" cy="406400"/>
          </a:xfrm>
          <a:prstGeom prst="rect">
            <a:avLst/>
          </a:prstGeom>
          <a:noFill/>
          <a:ln>
            <a:noFill/>
          </a:ln>
        </p:spPr>
      </p:pic>
    </p:spTree>
    <p:extLst>
      <p:ext uri="{BB962C8B-B14F-4D97-AF65-F5344CB8AC3E}">
        <p14:creationId xmlns:p14="http://schemas.microsoft.com/office/powerpoint/2010/main" val="230059972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eaLnBrk="1" fontAlgn="auto" hangingPunct="1">
              <a:spcBef>
                <a:spcPts val="0"/>
              </a:spcBef>
              <a:spcAft>
                <a:spcPts val="0"/>
              </a:spcAft>
              <a:defRPr/>
            </a:pPr>
            <a:r>
              <a:rPr lang="fr-FR" dirty="0"/>
              <a:t>Le programme de formation  </a:t>
            </a:r>
            <a:br>
              <a:rPr lang="fr-FR" dirty="0"/>
            </a:br>
            <a:r>
              <a:rPr lang="fr-FR" sz="2000" u="sng" spc="0" dirty="0">
                <a:solidFill>
                  <a:srgbClr val="000000"/>
                </a:solidFill>
                <a:latin typeface="Arial Narrow" pitchFamily="34" charset="0"/>
                <a:ea typeface="+mn-ea"/>
                <a:cs typeface="+mn-cs"/>
              </a:rPr>
              <a:t>Arrêté du 22 octobre 2005</a:t>
            </a:r>
            <a:endParaRPr lang="fr-FR" dirty="0"/>
          </a:p>
        </p:txBody>
      </p:sp>
      <p:sp>
        <p:nvSpPr>
          <p:cNvPr id="6" name="Espace réservé du contenu 5"/>
          <p:cNvSpPr>
            <a:spLocks noGrp="1"/>
          </p:cNvSpPr>
          <p:nvPr>
            <p:ph idx="1"/>
          </p:nvPr>
        </p:nvSpPr>
        <p:spPr/>
        <p:txBody>
          <a:bodyPr rtlCol="0">
            <a:normAutofit fontScale="70000" lnSpcReduction="20000"/>
          </a:bodyPr>
          <a:lstStyle/>
          <a:p>
            <a:pPr marL="182880" indent="-182880" algn="just" eaLnBrk="1" fontAlgn="auto" hangingPunct="1">
              <a:lnSpc>
                <a:spcPct val="120000"/>
              </a:lnSpc>
              <a:spcAft>
                <a:spcPts val="0"/>
              </a:spcAft>
              <a:buFont typeface="Arial" panose="020B0604020202020204" pitchFamily="34" charset="0"/>
              <a:buChar char="•"/>
              <a:defRPr/>
            </a:pPr>
            <a:r>
              <a:rPr lang="fr-FR" dirty="0"/>
              <a:t>Le programme de formation d’aide-soignant a pour objectif de permettre à chaque élève d’acquérir des </a:t>
            </a:r>
            <a:r>
              <a:rPr lang="fr-FR" b="1" dirty="0"/>
              <a:t>compétences</a:t>
            </a:r>
            <a:r>
              <a:rPr lang="fr-FR" dirty="0"/>
              <a:t> lui permettant de contribuer à une prise en charge globale des personnes en liaison avec les autres intervenants au sein d’une équipe pluridisciplinaire, en milieu hospitalier ou extrahospitalier et, en tant que besoin à leur éducation et à celle de leur entourage.</a:t>
            </a:r>
          </a:p>
          <a:p>
            <a:pPr marL="182880" indent="-182880" algn="just" eaLnBrk="1" fontAlgn="auto" hangingPunct="1">
              <a:lnSpc>
                <a:spcPct val="120000"/>
              </a:lnSpc>
              <a:spcAft>
                <a:spcPts val="0"/>
              </a:spcAft>
              <a:buFont typeface="Arial" panose="020B0604020202020204" pitchFamily="34" charset="0"/>
              <a:buChar char="•"/>
              <a:defRPr/>
            </a:pPr>
            <a:r>
              <a:rPr lang="fr-FR" dirty="0"/>
              <a:t>Au sein de cette équipe, l’aide-soignant contribue à la prise en charge d’une personne ou d’un groupe de personnes et participe </a:t>
            </a:r>
            <a:r>
              <a:rPr lang="fr-FR" b="1" dirty="0"/>
              <a:t>dans le cadre du rôle propre de l’infirmier, en collaboration avec lui et sous sa responsabilité</a:t>
            </a:r>
            <a:r>
              <a:rPr lang="fr-FR" dirty="0"/>
              <a:t>, à des soins visant à répondre aux besoins d’entretien et de continuité de la vie de l’être humain et à compenser partiellement ou totalement un manque ou une diminution d’autonomie de la personne.</a:t>
            </a:r>
          </a:p>
          <a:p>
            <a:pPr marL="182880" indent="-182880" eaLnBrk="1" fontAlgn="auto" hangingPunct="1">
              <a:spcAft>
                <a:spcPts val="0"/>
              </a:spcAft>
              <a:buFont typeface="Arial" panose="020B0604020202020204" pitchFamily="34" charset="0"/>
              <a:buChar char="•"/>
              <a:defRPr/>
            </a:pPr>
            <a:endParaRPr lang="fr-FR" dirty="0"/>
          </a:p>
        </p:txBody>
      </p:sp>
      <p:sp>
        <p:nvSpPr>
          <p:cNvPr id="1024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8E69C0-D999-4DD5-9E1E-5B0590FE3D7A}" type="slidenum">
              <a:rPr lang="fr-FR" altLang="fr-FR" smtClean="0">
                <a:solidFill>
                  <a:srgbClr val="FFFFFF"/>
                </a:solidFill>
              </a:rPr>
              <a:pPr/>
              <a:t>10</a:t>
            </a:fld>
            <a:endParaRPr lang="fr-FR" altLang="fr-FR">
              <a:solidFill>
                <a:srgbClr val="FFFFFF"/>
              </a:solidFill>
            </a:endParaRPr>
          </a:p>
        </p:txBody>
      </p:sp>
    </p:spTree>
    <p:extLst>
      <p:ext uri="{BB962C8B-B14F-4D97-AF65-F5344CB8AC3E}">
        <p14:creationId xmlns:p14="http://schemas.microsoft.com/office/powerpoint/2010/main" val="12509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b="1" dirty="0"/>
              <a:t>Ce programme est constitué</a:t>
            </a:r>
          </a:p>
        </p:txBody>
      </p:sp>
      <p:sp>
        <p:nvSpPr>
          <p:cNvPr id="11267" name="Espace réservé du contenu 2"/>
          <p:cNvSpPr>
            <a:spLocks noGrp="1"/>
          </p:cNvSpPr>
          <p:nvPr>
            <p:ph idx="1"/>
          </p:nvPr>
        </p:nvSpPr>
        <p:spPr>
          <a:xfrm>
            <a:off x="457200" y="1484313"/>
            <a:ext cx="8362950" cy="4992687"/>
          </a:xfrm>
        </p:spPr>
        <p:txBody>
          <a:bodyPr>
            <a:normAutofit fontScale="92500" lnSpcReduction="10000"/>
          </a:bodyPr>
          <a:lstStyle/>
          <a:p>
            <a:pPr eaLnBrk="1" hangingPunct="1">
              <a:lnSpc>
                <a:spcPct val="110000"/>
              </a:lnSpc>
              <a:buFontTx/>
              <a:buChar char="-"/>
            </a:pPr>
            <a:r>
              <a:rPr lang="fr-FR" altLang="fr-FR" sz="2800" dirty="0"/>
              <a:t>L’ensemble de la formation comprend 41 semaines d’enseignement théoriques et clinique en institut de formation et en stage. </a:t>
            </a:r>
          </a:p>
          <a:p>
            <a:pPr eaLnBrk="1" hangingPunct="1">
              <a:lnSpc>
                <a:spcPct val="110000"/>
              </a:lnSpc>
              <a:buFontTx/>
              <a:buChar char="-"/>
            </a:pPr>
            <a:r>
              <a:rPr lang="fr-FR" altLang="fr-FR" sz="2800" dirty="0"/>
              <a:t> 8 modules permettent l'acquisition de </a:t>
            </a:r>
            <a:r>
              <a:rPr lang="fr-FR" altLang="fr-FR" sz="2800" b="1" dirty="0"/>
              <a:t>huit compétences </a:t>
            </a:r>
          </a:p>
          <a:p>
            <a:pPr lvl="1">
              <a:lnSpc>
                <a:spcPct val="110000"/>
              </a:lnSpc>
              <a:buFontTx/>
              <a:buChar char="-"/>
            </a:pPr>
            <a:r>
              <a:rPr lang="fr-FR" altLang="fr-FR" sz="2400" dirty="0"/>
              <a:t>avec cours magistraux, travaux dirigés, et TP (17 semaines soit 595 heures). </a:t>
            </a:r>
          </a:p>
          <a:p>
            <a:pPr lvl="1">
              <a:lnSpc>
                <a:spcPct val="110000"/>
              </a:lnSpc>
              <a:buFontTx/>
              <a:buChar char="-"/>
            </a:pPr>
            <a:r>
              <a:rPr lang="fr-FR" altLang="fr-FR" sz="2400" dirty="0"/>
              <a:t>Stages cliniques (24 semaines soit 840 heures)</a:t>
            </a:r>
          </a:p>
          <a:p>
            <a:pPr marL="0" indent="0" eaLnBrk="1" fontAlgn="auto" hangingPunct="1">
              <a:lnSpc>
                <a:spcPct val="120000"/>
              </a:lnSpc>
              <a:spcAft>
                <a:spcPts val="0"/>
              </a:spcAft>
              <a:buNone/>
              <a:defRPr/>
            </a:pPr>
            <a:r>
              <a:rPr lang="fr-FR" sz="2800" dirty="0"/>
              <a:t>-  Ainsi pour valider chaque compétence du métier, doivent être acquis :</a:t>
            </a:r>
          </a:p>
          <a:p>
            <a:pPr lvl="1">
              <a:lnSpc>
                <a:spcPct val="120000"/>
              </a:lnSpc>
              <a:buFont typeface="Wingdings" panose="05000000000000000000" pitchFamily="2" charset="2"/>
              <a:buChar char="ü"/>
              <a:defRPr/>
            </a:pPr>
            <a:r>
              <a:rPr lang="fr-FR" sz="2400" b="1" dirty="0"/>
              <a:t>Des contenus de formation</a:t>
            </a:r>
          </a:p>
          <a:p>
            <a:pPr lvl="1">
              <a:lnSpc>
                <a:spcPct val="120000"/>
              </a:lnSpc>
              <a:buFont typeface="Wingdings" panose="05000000000000000000" pitchFamily="2" charset="2"/>
              <a:buChar char="ü"/>
              <a:defRPr/>
            </a:pPr>
            <a:r>
              <a:rPr lang="fr-FR" sz="2400" b="1" dirty="0"/>
              <a:t>Des savoirs et savoir-faire en milieu de travail</a:t>
            </a:r>
          </a:p>
        </p:txBody>
      </p:sp>
      <p:sp>
        <p:nvSpPr>
          <p:cNvPr id="1127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5C7D43A-5BA4-484D-9506-4967CD54ECF4}" type="slidenum">
              <a:rPr lang="fr-FR" altLang="fr-FR" smtClean="0">
                <a:solidFill>
                  <a:srgbClr val="FFFFFF"/>
                </a:solidFill>
              </a:rPr>
              <a:pPr/>
              <a:t>11</a:t>
            </a:fld>
            <a:endParaRPr lang="fr-FR" altLang="fr-FR">
              <a:solidFill>
                <a:srgbClr val="FFFFFF"/>
              </a:solidFill>
            </a:endParaRPr>
          </a:p>
        </p:txBody>
      </p:sp>
    </p:spTree>
    <p:extLst>
      <p:ext uri="{BB962C8B-B14F-4D97-AF65-F5344CB8AC3E}">
        <p14:creationId xmlns:p14="http://schemas.microsoft.com/office/powerpoint/2010/main" val="275413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51DF09CD-25B8-4B12-8634-158BA767B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p:nvSpPr>
            <p:cNvPr id="76" name="Rectangle 75">
              <a:extLst>
                <a:ext uri="{FF2B5EF4-FFF2-40B4-BE49-F238E27FC236}">
                  <a16:creationId xmlns:a16="http://schemas.microsoft.com/office/drawing/2014/main" id="{9D1DCDDC-E189-49ED-BAB0-BF014853B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77" name="Rectangle 76">
              <a:extLst>
                <a:ext uri="{FF2B5EF4-FFF2-40B4-BE49-F238E27FC236}">
                  <a16:creationId xmlns:a16="http://schemas.microsoft.com/office/drawing/2014/main" id="{3A30EFBC-FDAD-4CE7-8222-23968A79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79" name="Freeform: Shape 78">
            <a:extLst>
              <a:ext uri="{FF2B5EF4-FFF2-40B4-BE49-F238E27FC236}">
                <a16:creationId xmlns:a16="http://schemas.microsoft.com/office/drawing/2014/main" id="{C5E33FA7-5CA0-4E9A-8D01-D8EDB5F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91" name="Espace réservé du contenu 2"/>
          <p:cNvSpPr>
            <a:spLocks noGrp="1"/>
          </p:cNvSpPr>
          <p:nvPr>
            <p:ph idx="1"/>
          </p:nvPr>
        </p:nvSpPr>
        <p:spPr>
          <a:xfrm>
            <a:off x="571497" y="764704"/>
            <a:ext cx="8001003" cy="4948033"/>
          </a:xfrm>
        </p:spPr>
        <p:txBody>
          <a:bodyPr>
            <a:normAutofit fontScale="92500"/>
          </a:bodyPr>
          <a:lstStyle/>
          <a:p>
            <a:r>
              <a:rPr lang="fr-FR" altLang="fr-FR" sz="2400" dirty="0"/>
              <a:t>Module 1 : Accompagnement d'une personne dans les activités de la vie quotidienne (140h)</a:t>
            </a:r>
          </a:p>
          <a:p>
            <a:r>
              <a:rPr lang="fr-FR" altLang="fr-FR" sz="2400" dirty="0"/>
              <a:t>Module 2 : L’état clinique d’une personne (70h) </a:t>
            </a:r>
          </a:p>
          <a:p>
            <a:r>
              <a:rPr lang="fr-FR" altLang="fr-FR" sz="2400" dirty="0"/>
              <a:t>Module 3 : Les soins (175h)</a:t>
            </a:r>
          </a:p>
          <a:p>
            <a:r>
              <a:rPr lang="fr-FR" altLang="fr-FR" sz="2400" dirty="0"/>
              <a:t>Module 4 : Ergonomie (35h)</a:t>
            </a:r>
          </a:p>
          <a:p>
            <a:r>
              <a:rPr lang="fr-FR" altLang="fr-FR" sz="2400" dirty="0"/>
              <a:t>Module 5 : Relation / Communication ( 70h)</a:t>
            </a:r>
            <a:r>
              <a:rPr lang="fr-FR" altLang="fr-FR" sz="2400" u="sng" dirty="0">
                <a:hlinkClick r:id="rId2" action="ppaction://hlinkpres?slideindex=1&amp;slidetitle=">
                  <a:extLst>
                    <a:ext uri="{A12FA001-AC4F-418D-AE19-62706E023703}">
                      <ahyp:hlinkClr xmlns:ahyp="http://schemas.microsoft.com/office/drawing/2018/hyperlinkcolor" val="tx"/>
                    </a:ext>
                  </a:extLst>
                </a:hlinkClick>
              </a:rPr>
              <a:t> </a:t>
            </a:r>
            <a:endParaRPr lang="fr-FR" altLang="fr-FR" sz="2400" u="sng" dirty="0"/>
          </a:p>
          <a:p>
            <a:r>
              <a:rPr lang="fr-FR" altLang="fr-FR" sz="2400" dirty="0"/>
              <a:t>Module 6 : Hygiène des locaux hospitaliers (35h)</a:t>
            </a:r>
          </a:p>
          <a:p>
            <a:r>
              <a:rPr lang="fr-FR" altLang="fr-FR" sz="2400" dirty="0"/>
              <a:t>Module 7 : Transmissions des informations (35h)</a:t>
            </a:r>
          </a:p>
          <a:p>
            <a:r>
              <a:rPr lang="fr-FR" altLang="fr-FR" sz="2400" dirty="0"/>
              <a:t>Module 8 : Organisation du travail (35h)</a:t>
            </a:r>
          </a:p>
          <a:p>
            <a:pPr marL="0" indent="0" eaLnBrk="1" hangingPunct="1">
              <a:buFont typeface="Arial" charset="0"/>
              <a:buNone/>
              <a:defRPr/>
            </a:pPr>
            <a:endParaRPr lang="fr-FR" altLang="fr-FR" sz="2400" dirty="0"/>
          </a:p>
          <a:p>
            <a:pPr marL="0" indent="0" eaLnBrk="1" hangingPunct="1">
              <a:buFont typeface="Arial" charset="0"/>
              <a:buNone/>
              <a:defRPr/>
            </a:pPr>
            <a:r>
              <a:rPr lang="fr-FR" altLang="fr-FR" sz="2400" dirty="0"/>
              <a:t>Chaque compétence fait l'objet d'une validation spécifique </a:t>
            </a:r>
          </a:p>
          <a:p>
            <a:pPr marL="0" indent="0" eaLnBrk="1" hangingPunct="1">
              <a:buFont typeface="Arial" charset="0"/>
              <a:buNone/>
              <a:defRPr/>
            </a:pPr>
            <a:r>
              <a:rPr lang="fr-FR" altLang="fr-FR" sz="2400" dirty="0"/>
              <a:t>(épreuve écrite, épreuve orale ou mise en situation professionnelle)</a:t>
            </a:r>
          </a:p>
          <a:p>
            <a:pPr eaLnBrk="1" hangingPunct="1">
              <a:defRPr/>
            </a:pPr>
            <a:endParaRPr lang="fr-FR" altLang="fr-FR" sz="1700" dirty="0">
              <a:solidFill>
                <a:schemeClr val="tx1">
                  <a:alpha val="60000"/>
                </a:schemeClr>
              </a:solidFill>
            </a:endParaRPr>
          </a:p>
        </p:txBody>
      </p:sp>
      <p:sp>
        <p:nvSpPr>
          <p:cNvPr id="12294" name="Espace réservé du numéro de diapositive 5"/>
          <p:cNvSpPr>
            <a:spLocks noGrp="1"/>
          </p:cNvSpPr>
          <p:nvPr>
            <p:ph type="sldNum" sz="quarter" idx="12"/>
          </p:nvPr>
        </p:nvSpPr>
        <p:spPr bwMode="auto">
          <a:xfrm>
            <a:off x="6600628" y="6375679"/>
            <a:ext cx="1968300"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600"/>
              </a:spcAft>
            </a:pPr>
            <a:fld id="{D4CD8FF5-29D1-482B-B405-CA7E74BDE3D7}" type="slidenum">
              <a:rPr lang="fr-FR" altLang="fr-FR">
                <a:solidFill>
                  <a:srgbClr val="000000">
                    <a:alpha val="60000"/>
                  </a:srgbClr>
                </a:solidFill>
              </a:rPr>
              <a:pPr>
                <a:spcAft>
                  <a:spcPts val="600"/>
                </a:spcAft>
              </a:pPr>
              <a:t>12</a:t>
            </a:fld>
            <a:endParaRPr lang="fr-FR" altLang="fr-FR">
              <a:solidFill>
                <a:srgbClr val="000000">
                  <a:alpha val="60000"/>
                </a:srgbClr>
              </a:solidFill>
            </a:endParaRPr>
          </a:p>
        </p:txBody>
      </p:sp>
    </p:spTree>
    <p:extLst>
      <p:ext uri="{BB962C8B-B14F-4D97-AF65-F5344CB8AC3E}">
        <p14:creationId xmlns:p14="http://schemas.microsoft.com/office/powerpoint/2010/main" val="181887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FAB455-F6F2-49C7-85E1-5243062C28BC}"/>
              </a:ext>
            </a:extLst>
          </p:cNvPr>
          <p:cNvSpPr txBox="1"/>
          <p:nvPr/>
        </p:nvSpPr>
        <p:spPr>
          <a:xfrm>
            <a:off x="486698" y="980728"/>
            <a:ext cx="2629120" cy="5243091"/>
          </a:xfrm>
          <a:prstGeom prst="rect">
            <a:avLst/>
          </a:prstGeom>
        </p:spPr>
        <p:txBody>
          <a:bodyPr vert="horz" lIns="91440" tIns="45720" rIns="91440" bIns="45720" rtlCol="0">
            <a:normAutofit/>
          </a:bodyPr>
          <a:lstStyle/>
          <a:p>
            <a:pPr>
              <a:lnSpc>
                <a:spcPct val="90000"/>
              </a:lnSpc>
              <a:spcAft>
                <a:spcPts val="600"/>
              </a:spcAft>
            </a:pPr>
            <a:r>
              <a:rPr lang="en-US" sz="3600" b="1" dirty="0"/>
              <a:t>LES STAGES</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6 stages de 4 </a:t>
            </a:r>
            <a:r>
              <a:rPr lang="en-US" sz="1700" dirty="0" err="1"/>
              <a:t>semaines</a:t>
            </a:r>
            <a:r>
              <a:rPr lang="en-US" sz="1700" dirty="0"/>
              <a:t>:</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err="1"/>
              <a:t>Dont</a:t>
            </a:r>
            <a:r>
              <a:rPr lang="en-US" sz="1700" dirty="0"/>
              <a:t> 1 stage (S6) : </a:t>
            </a:r>
            <a:r>
              <a:rPr lang="en-US" sz="1700" dirty="0" err="1"/>
              <a:t>dit</a:t>
            </a:r>
            <a:r>
              <a:rPr lang="en-US" sz="1700" dirty="0"/>
              <a:t> « </a:t>
            </a:r>
            <a:r>
              <a:rPr lang="en-US" sz="1700" dirty="0" err="1"/>
              <a:t>optionnel</a:t>
            </a:r>
            <a:r>
              <a:rPr lang="en-US" sz="1700" dirty="0"/>
              <a:t> »:</a:t>
            </a:r>
          </a:p>
          <a:p>
            <a:pPr>
              <a:lnSpc>
                <a:spcPct val="90000"/>
              </a:lnSpc>
              <a:spcAft>
                <a:spcPts val="600"/>
              </a:spcAft>
            </a:pPr>
            <a:r>
              <a:rPr lang="en-US" sz="1700" dirty="0"/>
              <a:t>-&gt;  libre </a:t>
            </a:r>
            <a:r>
              <a:rPr lang="en-US" sz="1700" dirty="0" err="1"/>
              <a:t>choix</a:t>
            </a:r>
            <a:r>
              <a:rPr lang="en-US" sz="1700" dirty="0"/>
              <a:t> du lieu de stage.</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A1ADE72E-5757-4A7E-B2F7-C3AFE84E266B}"/>
              </a:ext>
            </a:extLst>
          </p:cNvPr>
          <p:cNvPicPr>
            <a:picLocks noChangeAspect="1"/>
          </p:cNvPicPr>
          <p:nvPr/>
        </p:nvPicPr>
        <p:blipFill>
          <a:blip r:embed="rId2"/>
          <a:stretch>
            <a:fillRect/>
          </a:stretch>
        </p:blipFill>
        <p:spPr>
          <a:xfrm>
            <a:off x="4054396" y="2174604"/>
            <a:ext cx="4514498" cy="2505546"/>
          </a:xfrm>
          <a:prstGeom prst="rect">
            <a:avLst/>
          </a:prstGeom>
          <a:effectLst/>
        </p:spPr>
      </p:pic>
    </p:spTree>
    <p:extLst>
      <p:ext uri="{BB962C8B-B14F-4D97-AF65-F5344CB8AC3E}">
        <p14:creationId xmlns:p14="http://schemas.microsoft.com/office/powerpoint/2010/main" val="38351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896637-826F-461D-9681-EF65FC853274}"/>
              </a:ext>
            </a:extLst>
          </p:cNvPr>
          <p:cNvSpPr>
            <a:spLocks noGrp="1"/>
          </p:cNvSpPr>
          <p:nvPr>
            <p:ph type="title"/>
          </p:nvPr>
        </p:nvSpPr>
        <p:spPr/>
        <p:txBody>
          <a:bodyPr/>
          <a:lstStyle/>
          <a:p>
            <a:r>
              <a:rPr lang="fr-FR" dirty="0"/>
              <a:t>Différents types de stage</a:t>
            </a:r>
          </a:p>
        </p:txBody>
      </p:sp>
      <p:sp>
        <p:nvSpPr>
          <p:cNvPr id="3" name="Espace réservé du contenu 2">
            <a:extLst>
              <a:ext uri="{FF2B5EF4-FFF2-40B4-BE49-F238E27FC236}">
                <a16:creationId xmlns:a16="http://schemas.microsoft.com/office/drawing/2014/main" id="{CC448083-70FD-4DB9-90EA-39B2090DEBE9}"/>
              </a:ext>
            </a:extLst>
          </p:cNvPr>
          <p:cNvSpPr>
            <a:spLocks noGrp="1"/>
          </p:cNvSpPr>
          <p:nvPr>
            <p:ph idx="1"/>
          </p:nvPr>
        </p:nvSpPr>
        <p:spPr/>
        <p:txBody>
          <a:bodyPr>
            <a:normAutofit fontScale="92500" lnSpcReduction="10000"/>
          </a:bodyPr>
          <a:lstStyle/>
          <a:p>
            <a:r>
              <a:rPr lang="fr-FR" dirty="0"/>
              <a:t>Service de court séjour : médecine</a:t>
            </a:r>
          </a:p>
          <a:p>
            <a:r>
              <a:rPr lang="fr-FR" dirty="0"/>
              <a:t>Service de court séjour : chirurgie</a:t>
            </a:r>
          </a:p>
          <a:p>
            <a:r>
              <a:rPr lang="fr-FR" dirty="0"/>
              <a:t>Service de moyen ou long séjour :</a:t>
            </a:r>
            <a:r>
              <a:rPr lang="fr-FR" sz="2200" dirty="0"/>
              <a:t> personnes âgées ou handicapées</a:t>
            </a:r>
          </a:p>
          <a:p>
            <a:r>
              <a:rPr lang="fr-FR" dirty="0"/>
              <a:t>Service de santé mentale ou service de psychiatrie</a:t>
            </a:r>
          </a:p>
          <a:p>
            <a:r>
              <a:rPr lang="fr-FR" dirty="0"/>
              <a:t>Secteur extrahospitalier : </a:t>
            </a:r>
            <a:r>
              <a:rPr lang="fr-FR" sz="1900" dirty="0"/>
              <a:t>service de soins à domicile(SSIAD), centre d’accueil spécialisé(CAS), service accompagnement médico-social pour adultes handicapés (SAMSAH)</a:t>
            </a:r>
          </a:p>
          <a:p>
            <a:r>
              <a:rPr lang="fr-FR" dirty="0"/>
              <a:t>Structure optionnelle </a:t>
            </a:r>
            <a:r>
              <a:rPr lang="fr-FR" sz="3000" dirty="0"/>
              <a:t>: libre choix de l’élève</a:t>
            </a:r>
          </a:p>
        </p:txBody>
      </p:sp>
    </p:spTree>
    <p:extLst>
      <p:ext uri="{BB962C8B-B14F-4D97-AF65-F5344CB8AC3E}">
        <p14:creationId xmlns:p14="http://schemas.microsoft.com/office/powerpoint/2010/main" val="327858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C46EB7D-95CA-48E3-BD61-CFDFF99C318E}"/>
              </a:ext>
            </a:extLst>
          </p:cNvPr>
          <p:cNvSpPr txBox="1"/>
          <p:nvPr/>
        </p:nvSpPr>
        <p:spPr>
          <a:xfrm>
            <a:off x="251520" y="692696"/>
            <a:ext cx="8568952" cy="5016758"/>
          </a:xfrm>
          <a:prstGeom prst="rect">
            <a:avLst/>
          </a:prstGeom>
          <a:noFill/>
        </p:spPr>
        <p:txBody>
          <a:bodyPr wrap="square">
            <a:spAutoFit/>
          </a:bodyPr>
          <a:lstStyle/>
          <a:p>
            <a:r>
              <a:rPr lang="fr-FR" sz="3200" dirty="0"/>
              <a:t>LES STAGES</a:t>
            </a:r>
          </a:p>
          <a:p>
            <a:endParaRPr lang="fr-FR" sz="3200" dirty="0"/>
          </a:p>
          <a:p>
            <a:r>
              <a:rPr lang="fr-FR" sz="3200" dirty="0"/>
              <a:t>6 stages  de 140 h (24 semaines soit  840 h):</a:t>
            </a:r>
          </a:p>
          <a:p>
            <a:pPr marL="457200" indent="-457200">
              <a:buFont typeface="Arial" panose="020B0604020202020204" pitchFamily="34" charset="0"/>
              <a:buChar char="•"/>
            </a:pPr>
            <a:r>
              <a:rPr lang="fr-FR" sz="3200" dirty="0"/>
              <a:t>Les stages sont réalisés en milieu professionnel, que ce soit dans le secteur sanitaire, social ou médico-social, en établissement ou à domicile. </a:t>
            </a:r>
          </a:p>
          <a:p>
            <a:pPr marL="457200" indent="-457200">
              <a:buFont typeface="Arial" panose="020B0604020202020204" pitchFamily="34" charset="0"/>
              <a:buChar char="•"/>
            </a:pPr>
            <a:r>
              <a:rPr lang="fr-FR" sz="3200" dirty="0"/>
              <a:t>Le 6ème stage est organisé en fonction du projet professionnel de l'élève.</a:t>
            </a:r>
          </a:p>
          <a:p>
            <a:pPr marL="457200" indent="-457200">
              <a:buFont typeface="Arial" panose="020B0604020202020204" pitchFamily="34" charset="0"/>
              <a:buChar char="•"/>
            </a:pPr>
            <a:r>
              <a:rPr lang="fr-FR" sz="3200" dirty="0"/>
              <a:t>Les stages sont encadrés par un tuteur et des professionnels de proximité.</a:t>
            </a:r>
          </a:p>
        </p:txBody>
      </p:sp>
    </p:spTree>
    <p:extLst>
      <p:ext uri="{BB962C8B-B14F-4D97-AF65-F5344CB8AC3E}">
        <p14:creationId xmlns:p14="http://schemas.microsoft.com/office/powerpoint/2010/main" val="420563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51DF09CD-25B8-4B12-8634-158BA767B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p:nvSpPr>
            <p:cNvPr id="73" name="Rectangle 72">
              <a:extLst>
                <a:ext uri="{FF2B5EF4-FFF2-40B4-BE49-F238E27FC236}">
                  <a16:creationId xmlns:a16="http://schemas.microsoft.com/office/drawing/2014/main" id="{9D1DCDDC-E189-49ED-BAB0-BF014853B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74" name="Rectangle 73">
              <a:extLst>
                <a:ext uri="{FF2B5EF4-FFF2-40B4-BE49-F238E27FC236}">
                  <a16:creationId xmlns:a16="http://schemas.microsoft.com/office/drawing/2014/main" id="{3A30EFBC-FDAD-4CE7-8222-23968A79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76" name="Freeform: Shape 75">
            <a:extLst>
              <a:ext uri="{FF2B5EF4-FFF2-40B4-BE49-F238E27FC236}">
                <a16:creationId xmlns:a16="http://schemas.microsoft.com/office/drawing/2014/main" id="{C5E33FA7-5CA0-4E9A-8D01-D8EDB5F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06" name="Rectangle 1"/>
          <p:cNvSpPr>
            <a:spLocks noGrp="1" noChangeArrowheads="1"/>
          </p:cNvSpPr>
          <p:nvPr>
            <p:ph type="title" idx="4294967295"/>
          </p:nvPr>
        </p:nvSpPr>
        <p:spPr>
          <a:xfrm>
            <a:off x="571497" y="662400"/>
            <a:ext cx="8001003" cy="1113295"/>
          </a:xfrm>
        </p:spPr>
        <p:txBody>
          <a:bodyPr anchor="t">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a:t>Objectifs de stage</a:t>
            </a:r>
          </a:p>
        </p:txBody>
      </p:sp>
      <p:sp>
        <p:nvSpPr>
          <p:cNvPr id="21507" name="Rectangle 2"/>
          <p:cNvSpPr>
            <a:spLocks noGrp="1" noChangeArrowheads="1"/>
          </p:cNvSpPr>
          <p:nvPr>
            <p:ph type="body" idx="4294967295"/>
          </p:nvPr>
        </p:nvSpPr>
        <p:spPr>
          <a:xfrm>
            <a:off x="571497" y="2286000"/>
            <a:ext cx="8001003" cy="3426737"/>
          </a:xfrm>
        </p:spPr>
        <p:txBody>
          <a:bodyPr>
            <a:normAutofit/>
          </a:bodyPr>
          <a:lstStyle/>
          <a:p>
            <a:pPr marL="333375" indent="-333375" eaLnBrk="1" hangingPunct="1">
              <a:spcBef>
                <a:spcPts val="600"/>
              </a:spcBef>
              <a:buFont typeface="Palatino Linotype" pitchFamily="16"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000" b="1" dirty="0"/>
              <a:t>Intégrer les connaissances acquises</a:t>
            </a:r>
          </a:p>
          <a:p>
            <a:pPr marL="333375" indent="-333375" eaLnBrk="1" hangingPunct="1">
              <a:spcBef>
                <a:spcPts val="600"/>
              </a:spcBef>
              <a:buFont typeface="Palatino Linotype" pitchFamily="16"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000" b="1" dirty="0"/>
              <a:t>Acquérir de nouvelles connaissances</a:t>
            </a:r>
          </a:p>
          <a:p>
            <a:pPr marL="333375" indent="-333375" eaLnBrk="1" hangingPunct="1">
              <a:spcBef>
                <a:spcPts val="600"/>
              </a:spcBef>
              <a:buFont typeface="Palatino Linotype" pitchFamily="16"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000" b="1" dirty="0"/>
              <a:t>Acquérir une posture réflexive</a:t>
            </a:r>
          </a:p>
          <a:p>
            <a:pPr marL="333375" indent="-333375" eaLnBrk="1" hangingPunct="1">
              <a:spcBef>
                <a:spcPts val="600"/>
              </a:spcBef>
              <a:buFont typeface="Palatino Linotype" pitchFamily="16"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000" b="1" dirty="0"/>
              <a:t>Exercer son jugement et ses habiletés manuelles</a:t>
            </a:r>
          </a:p>
          <a:p>
            <a:pPr marL="333375" indent="-333375" eaLnBrk="1" hangingPunct="1">
              <a:spcBef>
                <a:spcPts val="600"/>
              </a:spcBef>
              <a:buFont typeface="Palatino Linotype" pitchFamily="16"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000" b="1" dirty="0"/>
              <a:t>Confronter ses idées</a:t>
            </a:r>
          </a:p>
          <a:p>
            <a:pPr marL="333375" indent="-333375" eaLnBrk="1" hangingPunct="1">
              <a:spcBef>
                <a:spcPts val="600"/>
              </a:spcBef>
              <a:buFont typeface="Palatino Linotype" pitchFamily="16"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000" b="1" dirty="0"/>
              <a:t>Prendre de la distance</a:t>
            </a:r>
          </a:p>
          <a:p>
            <a:pPr marL="333375" indent="-333375" eaLnBrk="1" hangingPunct="1">
              <a:spcBef>
                <a:spcPts val="600"/>
              </a:spcBef>
              <a:buFont typeface="Palatino Linotype" pitchFamily="16"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sz="2000" b="1" dirty="0"/>
              <a:t>Centrer son écoute sur la personne soignée et proposer des soins de qualité</a:t>
            </a:r>
          </a:p>
        </p:txBody>
      </p:sp>
    </p:spTree>
    <p:extLst>
      <p:ext uri="{BB962C8B-B14F-4D97-AF65-F5344CB8AC3E}">
        <p14:creationId xmlns:p14="http://schemas.microsoft.com/office/powerpoint/2010/main" val="146179129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ormAutofit fontScale="90000"/>
          </a:bodyPr>
          <a:lstStyle/>
          <a:p>
            <a:pPr eaLnBrk="1" fontAlgn="auto" hangingPunct="1">
              <a:spcAft>
                <a:spcPts val="0"/>
              </a:spcAft>
              <a:defRPr/>
            </a:pPr>
            <a:r>
              <a:rPr lang="fr-FR" b="1" dirty="0"/>
              <a:t>L’élève acteur de sa formation</a:t>
            </a:r>
            <a:br>
              <a:rPr lang="fr-FR" b="1" dirty="0"/>
            </a:br>
            <a:endParaRPr lang="fr-FR" b="1" dirty="0"/>
          </a:p>
        </p:txBody>
      </p:sp>
      <p:sp>
        <p:nvSpPr>
          <p:cNvPr id="25603" name="Espace réservé du contenu 2"/>
          <p:cNvSpPr>
            <a:spLocks noGrp="1"/>
          </p:cNvSpPr>
          <p:nvPr>
            <p:ph idx="1"/>
          </p:nvPr>
        </p:nvSpPr>
        <p:spPr/>
        <p:txBody>
          <a:bodyPr/>
          <a:lstStyle/>
          <a:p>
            <a:pPr eaLnBrk="1" hangingPunct="1"/>
            <a:r>
              <a:rPr lang="fr-FR" altLang="fr-FR" sz="2800" dirty="0"/>
              <a:t>Développe des savoirs professionnels</a:t>
            </a:r>
          </a:p>
          <a:p>
            <a:pPr eaLnBrk="1" hangingPunct="1"/>
            <a:r>
              <a:rPr lang="fr-FR" altLang="fr-FR" sz="2800" dirty="0"/>
              <a:t>Construit progressivement sa compétence</a:t>
            </a:r>
          </a:p>
          <a:p>
            <a:pPr eaLnBrk="1" hangingPunct="1"/>
            <a:r>
              <a:rPr lang="fr-FR" altLang="fr-FR" sz="2800" b="1" dirty="0"/>
              <a:t>S’entraine à la réflexion </a:t>
            </a:r>
          </a:p>
          <a:p>
            <a:pPr eaLnBrk="1" hangingPunct="1"/>
            <a:r>
              <a:rPr lang="fr-FR" altLang="fr-FR" sz="2800" dirty="0"/>
              <a:t>S’implique dans la résolution des situations </a:t>
            </a:r>
          </a:p>
          <a:p>
            <a:pPr eaLnBrk="1" hangingPunct="1"/>
            <a:r>
              <a:rPr lang="fr-FR" altLang="fr-FR" sz="2800" b="1" dirty="0"/>
              <a:t>Mesure sa progression </a:t>
            </a:r>
          </a:p>
        </p:txBody>
      </p:sp>
      <p:sp>
        <p:nvSpPr>
          <p:cNvPr id="2560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55250F-3710-430E-8D88-BF1AA3692EAF}" type="slidenum">
              <a:rPr lang="fr-FR" altLang="fr-FR" smtClean="0">
                <a:solidFill>
                  <a:srgbClr val="FFFFFF"/>
                </a:solidFill>
              </a:rPr>
              <a:pPr/>
              <a:t>17</a:t>
            </a:fld>
            <a:endParaRPr lang="fr-FR" altLang="fr-FR">
              <a:solidFill>
                <a:srgbClr val="FFFFFF"/>
              </a:solidFill>
            </a:endParaRPr>
          </a:p>
        </p:txBody>
      </p:sp>
    </p:spTree>
    <p:extLst>
      <p:ext uri="{BB962C8B-B14F-4D97-AF65-F5344CB8AC3E}">
        <p14:creationId xmlns:p14="http://schemas.microsoft.com/office/powerpoint/2010/main" val="304890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F56FD-671C-4899-8BA4-17867ACE9DDD}"/>
              </a:ext>
            </a:extLst>
          </p:cNvPr>
          <p:cNvSpPr>
            <a:spLocks noGrp="1"/>
          </p:cNvSpPr>
          <p:nvPr>
            <p:ph type="ctrTitle"/>
          </p:nvPr>
        </p:nvSpPr>
        <p:spPr>
          <a:xfrm>
            <a:off x="685800" y="484187"/>
            <a:ext cx="7772400" cy="1470025"/>
          </a:xfrm>
        </p:spPr>
        <p:txBody>
          <a:bodyPr/>
          <a:lstStyle/>
          <a:p>
            <a:r>
              <a:rPr lang="fr-FR" dirty="0"/>
              <a:t>REINGENIERIE DU REFERENTIEL DE FORMATION</a:t>
            </a:r>
          </a:p>
        </p:txBody>
      </p:sp>
      <p:sp>
        <p:nvSpPr>
          <p:cNvPr id="3" name="Sous-titre 2">
            <a:extLst>
              <a:ext uri="{FF2B5EF4-FFF2-40B4-BE49-F238E27FC236}">
                <a16:creationId xmlns:a16="http://schemas.microsoft.com/office/drawing/2014/main" id="{A43E48C6-56BD-46B8-9BFA-05732C80487A}"/>
              </a:ext>
            </a:extLst>
          </p:cNvPr>
          <p:cNvSpPr>
            <a:spLocks noGrp="1"/>
          </p:cNvSpPr>
          <p:nvPr>
            <p:ph type="subTitle" idx="1"/>
          </p:nvPr>
        </p:nvSpPr>
        <p:spPr>
          <a:xfrm>
            <a:off x="883568" y="2379799"/>
            <a:ext cx="7376864" cy="3577952"/>
          </a:xfrm>
        </p:spPr>
        <p:txBody>
          <a:bodyPr>
            <a:normAutofit fontScale="92500" lnSpcReduction="20000"/>
          </a:bodyPr>
          <a:lstStyle/>
          <a:p>
            <a:pPr marL="457200" indent="-457200" algn="l">
              <a:buFontTx/>
              <a:buChar char="-"/>
            </a:pPr>
            <a:r>
              <a:rPr lang="fr-FR" dirty="0">
                <a:solidFill>
                  <a:schemeClr val="tx1"/>
                </a:solidFill>
              </a:rPr>
              <a:t>S’inscrit dans le plan « Ma santé 2022 »</a:t>
            </a:r>
          </a:p>
          <a:p>
            <a:pPr marL="457200" indent="-457200" algn="l">
              <a:buFontTx/>
              <a:buChar char="-"/>
            </a:pPr>
            <a:r>
              <a:rPr lang="fr-FR" dirty="0">
                <a:solidFill>
                  <a:schemeClr val="tx1"/>
                </a:solidFill>
              </a:rPr>
              <a:t>Suppression du concours AS, Présentation d’un dossier permettant d’admission</a:t>
            </a:r>
          </a:p>
          <a:p>
            <a:pPr marL="457200" indent="-457200" algn="l">
              <a:buFontTx/>
              <a:buChar char="-"/>
            </a:pPr>
            <a:r>
              <a:rPr lang="fr-FR" dirty="0">
                <a:solidFill>
                  <a:schemeClr val="tx1"/>
                </a:solidFill>
              </a:rPr>
              <a:t>Oral suspendu en 2021 (contexte sanitaire)</a:t>
            </a:r>
          </a:p>
          <a:p>
            <a:pPr marL="457200" indent="-457200" algn="l">
              <a:buFontTx/>
              <a:buChar char="-"/>
            </a:pPr>
            <a:r>
              <a:rPr lang="fr-FR" dirty="0">
                <a:solidFill>
                  <a:schemeClr val="tx1"/>
                </a:solidFill>
              </a:rPr>
              <a:t>Mise en œuvre pour la rentrée 2021</a:t>
            </a:r>
          </a:p>
          <a:p>
            <a:pPr marL="457200" indent="-457200" algn="l">
              <a:buFontTx/>
              <a:buChar char="-"/>
            </a:pPr>
            <a:r>
              <a:rPr lang="fr-FR" dirty="0">
                <a:solidFill>
                  <a:schemeClr val="tx1"/>
                </a:solidFill>
              </a:rPr>
              <a:t>Réduction du nombre de stage : 6 à 4 stages</a:t>
            </a:r>
          </a:p>
          <a:p>
            <a:pPr marL="457200" indent="-457200" algn="l">
              <a:buFontTx/>
              <a:buChar char="-"/>
            </a:pPr>
            <a:r>
              <a:rPr lang="fr-FR" dirty="0">
                <a:solidFill>
                  <a:schemeClr val="tx1"/>
                </a:solidFill>
              </a:rPr>
              <a:t>Officialisation du Portfolio</a:t>
            </a:r>
          </a:p>
          <a:p>
            <a:pPr marL="457200" indent="-457200" algn="l">
              <a:buFontTx/>
              <a:buChar char="-"/>
            </a:pPr>
            <a:endParaRPr lang="fr-FR" dirty="0"/>
          </a:p>
          <a:p>
            <a:pPr marL="457200" indent="-457200">
              <a:buFontTx/>
              <a:buChar char="-"/>
            </a:pPr>
            <a:endParaRPr lang="fr-FR" dirty="0"/>
          </a:p>
        </p:txBody>
      </p:sp>
    </p:spTree>
    <p:extLst>
      <p:ext uri="{BB962C8B-B14F-4D97-AF65-F5344CB8AC3E}">
        <p14:creationId xmlns:p14="http://schemas.microsoft.com/office/powerpoint/2010/main" val="2985044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197852-DD0B-4319-A354-0C2BD50E7ABD}"/>
              </a:ext>
            </a:extLst>
          </p:cNvPr>
          <p:cNvSpPr>
            <a:spLocks noGrp="1"/>
          </p:cNvSpPr>
          <p:nvPr>
            <p:ph type="title"/>
          </p:nvPr>
        </p:nvSpPr>
        <p:spPr/>
        <p:txBody>
          <a:bodyPr/>
          <a:lstStyle/>
          <a:p>
            <a:r>
              <a:rPr lang="fr-FR" dirty="0"/>
              <a:t>Les changements</a:t>
            </a:r>
          </a:p>
        </p:txBody>
      </p:sp>
      <p:sp>
        <p:nvSpPr>
          <p:cNvPr id="3" name="Espace réservé du contenu 2">
            <a:extLst>
              <a:ext uri="{FF2B5EF4-FFF2-40B4-BE49-F238E27FC236}">
                <a16:creationId xmlns:a16="http://schemas.microsoft.com/office/drawing/2014/main" id="{A0BEFA15-7704-403E-99BC-BD4FD8D6FE05}"/>
              </a:ext>
            </a:extLst>
          </p:cNvPr>
          <p:cNvSpPr>
            <a:spLocks noGrp="1"/>
          </p:cNvSpPr>
          <p:nvPr>
            <p:ph idx="1"/>
          </p:nvPr>
        </p:nvSpPr>
        <p:spPr/>
        <p:txBody>
          <a:bodyPr/>
          <a:lstStyle/>
          <a:p>
            <a:r>
              <a:rPr lang="fr-FR" dirty="0"/>
              <a:t>Augmentation du temps de formation de 41 semaines à 44 semaines (11 mois)</a:t>
            </a:r>
          </a:p>
          <a:p>
            <a:endParaRPr lang="fr-FR" dirty="0"/>
          </a:p>
        </p:txBody>
      </p:sp>
      <p:graphicFrame>
        <p:nvGraphicFramePr>
          <p:cNvPr id="4" name="Diagramme 3">
            <a:extLst>
              <a:ext uri="{FF2B5EF4-FFF2-40B4-BE49-F238E27FC236}">
                <a16:creationId xmlns:a16="http://schemas.microsoft.com/office/drawing/2014/main" id="{DF0F8289-3AC3-4CCB-8FCE-9C3CC4D3D15B}"/>
              </a:ext>
            </a:extLst>
          </p:cNvPr>
          <p:cNvGraphicFramePr/>
          <p:nvPr>
            <p:extLst>
              <p:ext uri="{D42A27DB-BD31-4B8C-83A1-F6EECF244321}">
                <p14:modId xmlns:p14="http://schemas.microsoft.com/office/powerpoint/2010/main" val="4148609570"/>
              </p:ext>
            </p:extLst>
          </p:nvPr>
        </p:nvGraphicFramePr>
        <p:xfrm>
          <a:off x="971600" y="2705384"/>
          <a:ext cx="7512496" cy="4179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93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BCDF801-40C0-4EF1-8876-7545FC804749}"/>
              </a:ext>
            </a:extLst>
          </p:cNvPr>
          <p:cNvSpPr>
            <a:spLocks noGrp="1"/>
          </p:cNvSpPr>
          <p:nvPr>
            <p:ph type="title"/>
          </p:nvPr>
        </p:nvSpPr>
        <p:spPr>
          <a:xfrm>
            <a:off x="539014" y="5091762"/>
            <a:ext cx="5613590" cy="1264588"/>
          </a:xfrm>
        </p:spPr>
        <p:txBody>
          <a:bodyPr vert="horz" lIns="91440" tIns="45720" rIns="91440" bIns="45720" rtlCol="0" anchor="ctr">
            <a:normAutofit/>
          </a:bodyPr>
          <a:lstStyle/>
          <a:p>
            <a:pPr algn="r">
              <a:lnSpc>
                <a:spcPct val="90000"/>
              </a:lnSpc>
            </a:pPr>
            <a:r>
              <a:rPr lang="en-US" sz="4200" dirty="0" err="1">
                <a:solidFill>
                  <a:srgbClr val="FFFFFF"/>
                </a:solidFill>
              </a:rPr>
              <a:t>Accès</a:t>
            </a:r>
            <a:r>
              <a:rPr lang="en-US" sz="4200" dirty="0">
                <a:solidFill>
                  <a:srgbClr val="FFFFFF"/>
                </a:solidFill>
              </a:rPr>
              <a:t> au site WEB </a:t>
            </a:r>
            <a:br>
              <a:rPr lang="en-US" sz="4200" dirty="0">
                <a:solidFill>
                  <a:srgbClr val="FFFFFF"/>
                </a:solidFill>
              </a:rPr>
            </a:br>
            <a:r>
              <a:rPr lang="en-US" sz="4200" dirty="0">
                <a:solidFill>
                  <a:srgbClr val="FFFFFF"/>
                </a:solidFill>
              </a:rPr>
              <a:t>IFAS 04</a:t>
            </a:r>
          </a:p>
        </p:txBody>
      </p:sp>
      <p:pic>
        <p:nvPicPr>
          <p:cNvPr id="4" name="Image 3">
            <a:extLst>
              <a:ext uri="{FF2B5EF4-FFF2-40B4-BE49-F238E27FC236}">
                <a16:creationId xmlns:a16="http://schemas.microsoft.com/office/drawing/2014/main" id="{03F2617A-40F4-48F8-8B7A-34449FC8CFEC}"/>
              </a:ext>
            </a:extLst>
          </p:cNvPr>
          <p:cNvPicPr>
            <a:picLocks noChangeAspect="1"/>
          </p:cNvPicPr>
          <p:nvPr/>
        </p:nvPicPr>
        <p:blipFill rotWithShape="1">
          <a:blip r:embed="rId2"/>
          <a:srcRect l="1490" r="2" b="2"/>
          <a:stretch/>
        </p:blipFill>
        <p:spPr>
          <a:xfrm>
            <a:off x="240030" y="320040"/>
            <a:ext cx="8661654" cy="4462272"/>
          </a:xfrm>
          <a:prstGeom prst="rect">
            <a:avLst/>
          </a:prstGeom>
        </p:spPr>
      </p:pic>
      <p:cxnSp>
        <p:nvCxnSpPr>
          <p:cNvPr id="11"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53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E9FCB-563A-4005-A2B0-5204CE4D04D4}"/>
              </a:ext>
            </a:extLst>
          </p:cNvPr>
          <p:cNvSpPr>
            <a:spLocks noGrp="1"/>
          </p:cNvSpPr>
          <p:nvPr>
            <p:ph type="title"/>
          </p:nvPr>
        </p:nvSpPr>
        <p:spPr/>
        <p:txBody>
          <a:bodyPr/>
          <a:lstStyle/>
          <a:p>
            <a:r>
              <a:rPr lang="fr-FR" dirty="0"/>
              <a:t>Répartition des stages par mission</a:t>
            </a:r>
          </a:p>
        </p:txBody>
      </p:sp>
      <p:sp>
        <p:nvSpPr>
          <p:cNvPr id="3" name="Espace réservé du contenu 2">
            <a:extLst>
              <a:ext uri="{FF2B5EF4-FFF2-40B4-BE49-F238E27FC236}">
                <a16:creationId xmlns:a16="http://schemas.microsoft.com/office/drawing/2014/main" id="{01FDDAE2-61A5-4E9C-B400-4E78C71D672C}"/>
              </a:ext>
            </a:extLst>
          </p:cNvPr>
          <p:cNvSpPr>
            <a:spLocks noGrp="1"/>
          </p:cNvSpPr>
          <p:nvPr>
            <p:ph idx="1"/>
          </p:nvPr>
        </p:nvSpPr>
        <p:spPr/>
        <p:txBody>
          <a:bodyPr>
            <a:normAutofit fontScale="85000" lnSpcReduction="10000"/>
          </a:bodyPr>
          <a:lstStyle/>
          <a:p>
            <a:r>
              <a:rPr lang="fr-FR" dirty="0"/>
              <a:t>1 stage de 5 semaines : Mission 1: accompagnement et prise en soins dans la vie quotidienne de la personne aidée</a:t>
            </a:r>
          </a:p>
          <a:p>
            <a:r>
              <a:rPr lang="fr-FR" dirty="0"/>
              <a:t>1 stage de 5 semaines : Mission 2: rééducation, réadaptation, soins de suite, soins de courte durée</a:t>
            </a:r>
          </a:p>
          <a:p>
            <a:r>
              <a:rPr lang="fr-FR" dirty="0"/>
              <a:t>1 stage de 5 semaines : Mission 3 : milieu de vie, domicile, structure d’accueil pour personnes dépendantes.</a:t>
            </a:r>
          </a:p>
          <a:p>
            <a:r>
              <a:rPr lang="fr-FR" dirty="0"/>
              <a:t>1 stage de 7 semaines: Stage intégratif : projet professionnel ou renforcement des compétences à améliorer.</a:t>
            </a:r>
          </a:p>
        </p:txBody>
      </p:sp>
    </p:spTree>
    <p:extLst>
      <p:ext uri="{BB962C8B-B14F-4D97-AF65-F5344CB8AC3E}">
        <p14:creationId xmlns:p14="http://schemas.microsoft.com/office/powerpoint/2010/main" val="289500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A3286-8F9A-492C-A7CA-437872C86D8F}"/>
              </a:ext>
            </a:extLst>
          </p:cNvPr>
          <p:cNvSpPr>
            <a:spLocks noGrp="1"/>
          </p:cNvSpPr>
          <p:nvPr>
            <p:ph type="title"/>
          </p:nvPr>
        </p:nvSpPr>
        <p:spPr/>
        <p:txBody>
          <a:bodyPr/>
          <a:lstStyle/>
          <a:p>
            <a:r>
              <a:rPr lang="fr-FR" dirty="0"/>
              <a:t>De modules à Bloc de compétences</a:t>
            </a:r>
          </a:p>
        </p:txBody>
      </p:sp>
      <p:sp>
        <p:nvSpPr>
          <p:cNvPr id="3" name="Espace réservé du contenu 2">
            <a:extLst>
              <a:ext uri="{FF2B5EF4-FFF2-40B4-BE49-F238E27FC236}">
                <a16:creationId xmlns:a16="http://schemas.microsoft.com/office/drawing/2014/main" id="{D9FD83E4-5B70-40BE-8887-43DFB32B2F55}"/>
              </a:ext>
            </a:extLst>
          </p:cNvPr>
          <p:cNvSpPr>
            <a:spLocks noGrp="1"/>
          </p:cNvSpPr>
          <p:nvPr>
            <p:ph idx="1"/>
          </p:nvPr>
        </p:nvSpPr>
        <p:spPr/>
        <p:txBody>
          <a:bodyPr>
            <a:normAutofit fontScale="92500" lnSpcReduction="20000"/>
          </a:bodyPr>
          <a:lstStyle/>
          <a:p>
            <a:r>
              <a:rPr lang="fr-FR" dirty="0"/>
              <a:t>Bloc 1: accompagnement et soins dans les activités de la vie quotidienne</a:t>
            </a:r>
          </a:p>
          <a:p>
            <a:r>
              <a:rPr lang="fr-FR" dirty="0"/>
              <a:t>Bloc 2: Evaluation de l’état clinique et mise en œuvre des soins adaptés en collaboration</a:t>
            </a:r>
          </a:p>
          <a:p>
            <a:r>
              <a:rPr lang="fr-FR" dirty="0"/>
              <a:t>Bloc 3: Communication et information des personnes, de leur entourage, et accompagnement des professionnels et des apprenants</a:t>
            </a:r>
          </a:p>
          <a:p>
            <a:r>
              <a:rPr lang="fr-FR" dirty="0"/>
              <a:t>Bloc 4: entretien de l’environnement immédiat de la personne et des matériels liés aux activités</a:t>
            </a:r>
          </a:p>
          <a:p>
            <a:r>
              <a:rPr lang="fr-FR" dirty="0"/>
              <a:t>Bloc 5 : à définir</a:t>
            </a:r>
          </a:p>
        </p:txBody>
      </p:sp>
    </p:spTree>
    <p:extLst>
      <p:ext uri="{BB962C8B-B14F-4D97-AF65-F5344CB8AC3E}">
        <p14:creationId xmlns:p14="http://schemas.microsoft.com/office/powerpoint/2010/main" val="2669661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14D97-95BC-494C-8A39-5F14AAAB7511}"/>
              </a:ext>
            </a:extLst>
          </p:cNvPr>
          <p:cNvSpPr>
            <a:spLocks noGrp="1"/>
          </p:cNvSpPr>
          <p:nvPr>
            <p:ph type="title"/>
          </p:nvPr>
        </p:nvSpPr>
        <p:spPr/>
        <p:txBody>
          <a:bodyPr/>
          <a:lstStyle/>
          <a:p>
            <a:r>
              <a:rPr lang="fr-FR" dirty="0"/>
              <a:t>De nouvelles activités confiées</a:t>
            </a:r>
          </a:p>
        </p:txBody>
      </p:sp>
      <p:sp>
        <p:nvSpPr>
          <p:cNvPr id="3" name="Espace réservé du contenu 2">
            <a:extLst>
              <a:ext uri="{FF2B5EF4-FFF2-40B4-BE49-F238E27FC236}">
                <a16:creationId xmlns:a16="http://schemas.microsoft.com/office/drawing/2014/main" id="{B8C0D8A0-39B4-4F78-819B-0F59F9BB3E0F}"/>
              </a:ext>
            </a:extLst>
          </p:cNvPr>
          <p:cNvSpPr>
            <a:spLocks noGrp="1"/>
          </p:cNvSpPr>
          <p:nvPr>
            <p:ph idx="1"/>
          </p:nvPr>
        </p:nvSpPr>
        <p:spPr>
          <a:xfrm>
            <a:off x="539552" y="1772816"/>
            <a:ext cx="4258816" cy="2585323"/>
          </a:xfrm>
        </p:spPr>
        <p:txBody>
          <a:bodyPr>
            <a:normAutofit fontScale="55000" lnSpcReduction="20000"/>
          </a:bodyPr>
          <a:lstStyle/>
          <a:p>
            <a:r>
              <a:rPr lang="fr-FR" dirty="0"/>
              <a:t>Retrait de la perfusion sous-cutanée</a:t>
            </a:r>
          </a:p>
          <a:p>
            <a:r>
              <a:rPr lang="fr-FR" dirty="0"/>
              <a:t>Glycémie capillaire</a:t>
            </a:r>
          </a:p>
          <a:p>
            <a:r>
              <a:rPr lang="fr-FR" dirty="0"/>
              <a:t>Mise et retrait des lunettes à oxygène</a:t>
            </a:r>
          </a:p>
          <a:p>
            <a:r>
              <a:rPr lang="fr-FR" dirty="0"/>
              <a:t>Micro-lavements</a:t>
            </a:r>
          </a:p>
          <a:p>
            <a:r>
              <a:rPr lang="fr-FR" dirty="0"/>
              <a:t>Recueil aseptique d’urines</a:t>
            </a:r>
          </a:p>
          <a:p>
            <a:r>
              <a:rPr lang="fr-FR" dirty="0"/>
              <a:t>Pose de la ventilation non invasive</a:t>
            </a:r>
          </a:p>
          <a:p>
            <a:r>
              <a:rPr lang="fr-FR" dirty="0"/>
              <a:t>Colostomie (change de poche/ socle)</a:t>
            </a:r>
          </a:p>
          <a:p>
            <a:r>
              <a:rPr lang="fr-FR" dirty="0"/>
              <a:t>Alimentation entérale</a:t>
            </a:r>
          </a:p>
        </p:txBody>
      </p:sp>
      <p:sp>
        <p:nvSpPr>
          <p:cNvPr id="5" name="ZoneTexte 4">
            <a:extLst>
              <a:ext uri="{FF2B5EF4-FFF2-40B4-BE49-F238E27FC236}">
                <a16:creationId xmlns:a16="http://schemas.microsoft.com/office/drawing/2014/main" id="{92C71880-478F-4B90-9B27-A58441086390}"/>
              </a:ext>
            </a:extLst>
          </p:cNvPr>
          <p:cNvSpPr txBox="1"/>
          <p:nvPr/>
        </p:nvSpPr>
        <p:spPr>
          <a:xfrm>
            <a:off x="4942384" y="3645024"/>
            <a:ext cx="3744416" cy="2585323"/>
          </a:xfrm>
          <a:prstGeom prst="rect">
            <a:avLst/>
          </a:prstGeom>
          <a:noFill/>
        </p:spPr>
        <p:txBody>
          <a:bodyPr wrap="square" rtlCol="0">
            <a:spAutoFit/>
          </a:bodyPr>
          <a:lstStyle/>
          <a:p>
            <a:pPr marL="285750" indent="-285750">
              <a:buFont typeface="Arial" panose="020B0604020202020204" pitchFamily="34" charset="0"/>
              <a:buChar char="•"/>
            </a:pPr>
            <a:r>
              <a:rPr lang="fr-FR" dirty="0"/>
              <a:t>Pose de bande anti-thrombose</a:t>
            </a:r>
          </a:p>
          <a:p>
            <a:pPr marL="285750" indent="-285750">
              <a:buFont typeface="Arial" panose="020B0604020202020204" pitchFamily="34" charset="0"/>
              <a:buChar char="•"/>
            </a:pPr>
            <a:r>
              <a:rPr lang="fr-FR" dirty="0"/>
              <a:t>Changement d’électrodes</a:t>
            </a:r>
          </a:p>
          <a:p>
            <a:pPr marL="285750" indent="-285750">
              <a:buFont typeface="Arial" panose="020B0604020202020204" pitchFamily="34" charset="0"/>
              <a:buChar char="•"/>
            </a:pPr>
            <a:r>
              <a:rPr lang="fr-FR" dirty="0"/>
              <a:t>Collyres et pommades</a:t>
            </a:r>
          </a:p>
          <a:p>
            <a:pPr marL="285750" indent="-285750">
              <a:buFont typeface="Arial" panose="020B0604020202020204" pitchFamily="34" charset="0"/>
              <a:buChar char="•"/>
            </a:pPr>
            <a:r>
              <a:rPr lang="fr-FR" dirty="0"/>
              <a:t>Immobilisations</a:t>
            </a:r>
          </a:p>
          <a:p>
            <a:pPr marL="285750" indent="-285750">
              <a:buFont typeface="Arial" panose="020B0604020202020204" pitchFamily="34" charset="0"/>
              <a:buChar char="•"/>
            </a:pPr>
            <a:r>
              <a:rPr lang="fr-FR" dirty="0"/>
              <a:t>Aspirations trachéales</a:t>
            </a:r>
          </a:p>
          <a:p>
            <a:pPr marL="285750" indent="-285750">
              <a:buFont typeface="Arial" panose="020B0604020202020204" pitchFamily="34" charset="0"/>
              <a:buChar char="•"/>
            </a:pPr>
            <a:r>
              <a:rPr lang="fr-FR" dirty="0"/>
              <a:t>1</a:t>
            </a:r>
            <a:r>
              <a:rPr lang="fr-FR" baseline="30000" dirty="0"/>
              <a:t>er</a:t>
            </a:r>
            <a:r>
              <a:rPr lang="fr-FR" dirty="0"/>
              <a:t> lever du patient</a:t>
            </a:r>
          </a:p>
          <a:p>
            <a:pPr marL="285750" indent="-285750">
              <a:buFont typeface="Arial" panose="020B0604020202020204" pitchFamily="34" charset="0"/>
              <a:buChar char="•"/>
            </a:pPr>
            <a:r>
              <a:rPr lang="fr-FR" dirty="0"/>
              <a:t>Aérosols médicamenteux</a:t>
            </a:r>
          </a:p>
          <a:p>
            <a:pPr marL="285750" indent="-285750">
              <a:buFont typeface="Arial" panose="020B0604020202020204" pitchFamily="34" charset="0"/>
              <a:buChar char="•"/>
            </a:pPr>
            <a:r>
              <a:rPr lang="fr-FR" dirty="0"/>
              <a:t>Pose de la première vessie de glace</a:t>
            </a:r>
          </a:p>
          <a:p>
            <a:endParaRPr lang="fr-FR" dirty="0"/>
          </a:p>
        </p:txBody>
      </p:sp>
      <p:pic>
        <p:nvPicPr>
          <p:cNvPr id="4" name="Image 3">
            <a:extLst>
              <a:ext uri="{FF2B5EF4-FFF2-40B4-BE49-F238E27FC236}">
                <a16:creationId xmlns:a16="http://schemas.microsoft.com/office/drawing/2014/main" id="{CA9C78D1-2750-41DC-B735-A3DFDD3D1202}"/>
              </a:ext>
            </a:extLst>
          </p:cNvPr>
          <p:cNvPicPr>
            <a:picLocks noChangeAspect="1"/>
          </p:cNvPicPr>
          <p:nvPr/>
        </p:nvPicPr>
        <p:blipFill>
          <a:blip r:embed="rId2"/>
          <a:stretch>
            <a:fillRect/>
          </a:stretch>
        </p:blipFill>
        <p:spPr>
          <a:xfrm>
            <a:off x="1590675" y="4293095"/>
            <a:ext cx="2117229" cy="2117229"/>
          </a:xfrm>
          <a:prstGeom prst="rect">
            <a:avLst/>
          </a:prstGeom>
        </p:spPr>
      </p:pic>
    </p:spTree>
    <p:extLst>
      <p:ext uri="{BB962C8B-B14F-4D97-AF65-F5344CB8AC3E}">
        <p14:creationId xmlns:p14="http://schemas.microsoft.com/office/powerpoint/2010/main" val="402103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5723949" y="365125"/>
            <a:ext cx="2964054" cy="5530319"/>
          </a:xfrm>
        </p:spPr>
        <p:txBody>
          <a:bodyPr vert="horz" lIns="91440" tIns="45720" rIns="91440" bIns="45720" rtlCol="0" anchor="ctr">
            <a:norm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4000" b="1" dirty="0"/>
              <a:t>LE PORTFOLIO</a:t>
            </a:r>
          </a:p>
        </p:txBody>
      </p:sp>
      <p:pic>
        <p:nvPicPr>
          <p:cNvPr id="4098" name="Picture 2" descr="Classeur portfolio de l'élève aide-soignant - Portfolio de l'étudiant -  Diplôme d'État d'Aide-soignant - Diplômes des professions de santé -  Formations de santé et du travail social - Documents &amp; Accessoires -">
            <a:extLst>
              <a:ext uri="{FF2B5EF4-FFF2-40B4-BE49-F238E27FC236}">
                <a16:creationId xmlns:a16="http://schemas.microsoft.com/office/drawing/2014/main" id="{5BAA0FC4-1C56-4812-8339-4DA4FA8DB8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58" r="9109"/>
          <a:stretch/>
        </p:blipFill>
        <p:spPr bwMode="auto">
          <a:xfrm>
            <a:off x="20" y="10"/>
            <a:ext cx="5391424"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3"/>
          <p:cNvSpPr>
            <a:spLocks noChangeArrowheads="1"/>
          </p:cNvSpPr>
          <p:nvPr/>
        </p:nvSpPr>
        <p:spPr bwMode="auto">
          <a:xfrm>
            <a:off x="6012161" y="620688"/>
            <a:ext cx="3078098" cy="720725"/>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46242794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PORTFOLIO</a:t>
            </a:r>
          </a:p>
        </p:txBody>
      </p:sp>
      <p:sp>
        <p:nvSpPr>
          <p:cNvPr id="3" name="Espace réservé du contenu 2"/>
          <p:cNvSpPr>
            <a:spLocks noGrp="1"/>
          </p:cNvSpPr>
          <p:nvPr>
            <p:ph idx="1"/>
          </p:nvPr>
        </p:nvSpPr>
        <p:spPr/>
        <p:txBody>
          <a:bodyPr>
            <a:normAutofit fontScale="92500" lnSpcReduction="20000"/>
          </a:bodyPr>
          <a:lstStyle/>
          <a:p>
            <a:pPr algn="just"/>
            <a:r>
              <a:rPr lang="fr-FR" dirty="0"/>
              <a:t>Depuis 8 ans l’association regroupant les IFAS (GERACFAS= </a:t>
            </a:r>
            <a:r>
              <a:rPr lang="fr-FR" sz="2600" dirty="0"/>
              <a:t>groupe d’études, de recherche et d’action pour la formation AS</a:t>
            </a:r>
            <a:r>
              <a:rPr lang="fr-FR" dirty="0"/>
              <a:t>) a lancé l’idée de la création à l’instar de la formation IDE d’un port folio permettant de tracer la progression de l’élève.</a:t>
            </a:r>
          </a:p>
          <a:p>
            <a:pPr algn="just"/>
            <a:r>
              <a:rPr lang="fr-FR" dirty="0"/>
              <a:t>Il s’agit de donner aux professionnel de santé un outil qui présente clairement un historique du parcours de l’élève (stages précédents), ses intentions (objectifs..) et le moyen d’identifier avec précision la progression (bilan mi- stage, actes…).</a:t>
            </a:r>
          </a:p>
        </p:txBody>
      </p:sp>
    </p:spTree>
    <p:extLst>
      <p:ext uri="{BB962C8B-B14F-4D97-AF65-F5344CB8AC3E}">
        <p14:creationId xmlns:p14="http://schemas.microsoft.com/office/powerpoint/2010/main" val="128333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fontAlgn="auto" hangingPunct="1">
              <a:spcAft>
                <a:spcPts val="0"/>
              </a:spcAft>
              <a:defRPr/>
            </a:pPr>
            <a:r>
              <a:rPr lang="fr-FR" b="1" dirty="0"/>
              <a:t>Objectifs du portfolio</a:t>
            </a:r>
            <a:br>
              <a:rPr lang="fr-FR" dirty="0"/>
            </a:br>
            <a:endParaRPr lang="fr-FR" dirty="0"/>
          </a:p>
        </p:txBody>
      </p:sp>
      <p:sp>
        <p:nvSpPr>
          <p:cNvPr id="3" name="Espace réservé du contenu 2"/>
          <p:cNvSpPr>
            <a:spLocks noGrp="1"/>
          </p:cNvSpPr>
          <p:nvPr>
            <p:ph idx="1"/>
          </p:nvPr>
        </p:nvSpPr>
        <p:spPr/>
        <p:txBody>
          <a:bodyPr rtlCol="0">
            <a:normAutofit fontScale="85000" lnSpcReduction="10000"/>
          </a:bodyPr>
          <a:lstStyle/>
          <a:p>
            <a:pPr marL="0" indent="0" eaLnBrk="1" fontAlgn="auto" hangingPunct="1">
              <a:lnSpc>
                <a:spcPct val="110000"/>
              </a:lnSpc>
              <a:spcAft>
                <a:spcPts val="0"/>
              </a:spcAft>
              <a:buNone/>
              <a:defRPr/>
            </a:pPr>
            <a:r>
              <a:rPr lang="fr-FR" dirty="0"/>
              <a:t>Il fait le lien entre :</a:t>
            </a:r>
          </a:p>
          <a:p>
            <a:pPr marL="182880" indent="-182880" eaLnBrk="1" fontAlgn="auto" hangingPunct="1">
              <a:lnSpc>
                <a:spcPct val="110000"/>
              </a:lnSpc>
              <a:spcAft>
                <a:spcPts val="0"/>
              </a:spcAft>
              <a:buFont typeface="Arial" panose="020B0604020202020204" pitchFamily="34" charset="0"/>
              <a:buChar char="•"/>
              <a:defRPr/>
            </a:pPr>
            <a:r>
              <a:rPr lang="fr-FR" dirty="0"/>
              <a:t>Les temps de formation en Institut de Formation</a:t>
            </a:r>
          </a:p>
          <a:p>
            <a:pPr marL="182880" indent="-182880" eaLnBrk="1" fontAlgn="auto" hangingPunct="1">
              <a:lnSpc>
                <a:spcPct val="110000"/>
              </a:lnSpc>
              <a:spcAft>
                <a:spcPts val="0"/>
              </a:spcAft>
              <a:buFont typeface="Arial" panose="020B0604020202020204" pitchFamily="34" charset="0"/>
              <a:buChar char="•"/>
              <a:defRPr/>
            </a:pPr>
            <a:r>
              <a:rPr lang="fr-FR" dirty="0"/>
              <a:t>Les  temps de formation en stage</a:t>
            </a:r>
          </a:p>
          <a:p>
            <a:pPr marL="182880" indent="-182880" eaLnBrk="1" fontAlgn="auto" hangingPunct="1">
              <a:lnSpc>
                <a:spcPct val="110000"/>
              </a:lnSpc>
              <a:spcAft>
                <a:spcPts val="0"/>
              </a:spcAft>
              <a:buFont typeface="Arial" panose="020B0604020202020204" pitchFamily="34" charset="0"/>
              <a:buChar char="•"/>
              <a:defRPr/>
            </a:pPr>
            <a:r>
              <a:rPr lang="fr-FR" b="1" dirty="0"/>
              <a:t>Les objectifs principaux de ce portfolio sont</a:t>
            </a:r>
            <a:r>
              <a:rPr lang="fr-FR" dirty="0"/>
              <a:t> :</a:t>
            </a:r>
          </a:p>
          <a:p>
            <a:pPr marL="182880" indent="-182880" eaLnBrk="1" fontAlgn="auto" hangingPunct="1">
              <a:lnSpc>
                <a:spcPct val="110000"/>
              </a:lnSpc>
              <a:spcAft>
                <a:spcPts val="0"/>
              </a:spcAft>
              <a:buFont typeface="Arial" panose="020B0604020202020204" pitchFamily="34" charset="0"/>
              <a:buChar char="•"/>
              <a:defRPr/>
            </a:pPr>
            <a:r>
              <a:rPr lang="fr-FR" dirty="0"/>
              <a:t>Permettre aux formateurs intervenant dans le parcours de formation et aux tuteurs de stage de coordonner leurs interventions.</a:t>
            </a:r>
          </a:p>
          <a:p>
            <a:pPr marL="182880" indent="-182880" eaLnBrk="1" fontAlgn="auto" hangingPunct="1">
              <a:lnSpc>
                <a:spcPct val="110000"/>
              </a:lnSpc>
              <a:spcAft>
                <a:spcPts val="0"/>
              </a:spcAft>
              <a:buFont typeface="Arial" panose="020B0604020202020204" pitchFamily="34" charset="0"/>
              <a:buChar char="•"/>
              <a:defRPr/>
            </a:pPr>
            <a:r>
              <a:rPr lang="fr-FR" dirty="0"/>
              <a:t>De positionner ce que est  appris au regard de ce qui sera exigé en terme de niveau en fin de formation.</a:t>
            </a:r>
          </a:p>
        </p:txBody>
      </p:sp>
      <p:sp>
        <p:nvSpPr>
          <p:cNvPr id="2048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5F2CC42-5CCD-4688-B69F-D7C138FCEFE5}" type="slidenum">
              <a:rPr lang="fr-FR" altLang="fr-FR" smtClean="0">
                <a:solidFill>
                  <a:srgbClr val="FFFFFF"/>
                </a:solidFill>
              </a:rPr>
              <a:pPr/>
              <a:t>25</a:t>
            </a:fld>
            <a:endParaRPr lang="fr-FR" altLang="fr-FR">
              <a:solidFill>
                <a:srgbClr val="FFFFFF"/>
              </a:solidFill>
            </a:endParaRPr>
          </a:p>
        </p:txBody>
      </p:sp>
    </p:spTree>
    <p:extLst>
      <p:ext uri="{BB962C8B-B14F-4D97-AF65-F5344CB8AC3E}">
        <p14:creationId xmlns:p14="http://schemas.microsoft.com/office/powerpoint/2010/main" val="146783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Espace réservé du contenu 2"/>
          <p:cNvSpPr>
            <a:spLocks noGrp="1"/>
          </p:cNvSpPr>
          <p:nvPr>
            <p:ph idx="1"/>
          </p:nvPr>
        </p:nvSpPr>
        <p:spPr>
          <a:xfrm>
            <a:off x="457200" y="980728"/>
            <a:ext cx="8229600" cy="5145435"/>
          </a:xfrm>
        </p:spPr>
        <p:txBody>
          <a:bodyPr>
            <a:normAutofit/>
          </a:bodyPr>
          <a:lstStyle/>
          <a:p>
            <a:pPr marL="0" indent="0" eaLnBrk="1" hangingPunct="1">
              <a:buNone/>
            </a:pPr>
            <a:r>
              <a:rPr lang="fr-FR" altLang="fr-FR" dirty="0"/>
              <a:t>-&gt; Outils de mesure de la progression de l’élève.</a:t>
            </a:r>
          </a:p>
          <a:p>
            <a:pPr marL="0" indent="0" eaLnBrk="1" hangingPunct="1">
              <a:buNone/>
            </a:pPr>
            <a:endParaRPr lang="fr-FR" altLang="fr-FR" dirty="0"/>
          </a:p>
          <a:p>
            <a:pPr marL="0" indent="0" eaLnBrk="1" hangingPunct="1">
              <a:buNone/>
            </a:pPr>
            <a:r>
              <a:rPr lang="fr-FR" altLang="fr-FR" dirty="0"/>
              <a:t>Il permet :</a:t>
            </a:r>
          </a:p>
          <a:p>
            <a:pPr eaLnBrk="1" hangingPunct="1"/>
            <a:r>
              <a:rPr lang="fr-FR" altLang="fr-FR" dirty="0"/>
              <a:t>De réaliser une évaluation de chacun des stages alimentée par l’élève, le tuteur et le formateur référent du stage ;</a:t>
            </a:r>
          </a:p>
          <a:p>
            <a:pPr eaLnBrk="1" hangingPunct="1"/>
            <a:r>
              <a:rPr lang="fr-FR" altLang="fr-FR" dirty="0"/>
              <a:t>De faire des bilans après chaque stage, </a:t>
            </a:r>
            <a:r>
              <a:rPr lang="fr-FR" altLang="fr-FR" b="1" dirty="0"/>
              <a:t>avec le formateur référent pédagogique </a:t>
            </a:r>
          </a:p>
          <a:p>
            <a:pPr eaLnBrk="1" hangingPunct="1"/>
            <a:r>
              <a:rPr lang="fr-FR" altLang="fr-FR" dirty="0"/>
              <a:t>D’effectuer un bilan de fin de formation.</a:t>
            </a:r>
          </a:p>
          <a:p>
            <a:pPr eaLnBrk="1" hangingPunct="1"/>
            <a:endParaRPr lang="fr-FR" altLang="fr-FR" dirty="0"/>
          </a:p>
        </p:txBody>
      </p:sp>
      <p:sp>
        <p:nvSpPr>
          <p:cNvPr id="2151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49DB1C-DFA5-4D29-8160-0EA1F8FB44F3}" type="slidenum">
              <a:rPr lang="fr-FR" altLang="fr-FR" smtClean="0">
                <a:solidFill>
                  <a:srgbClr val="FFFFFF"/>
                </a:solidFill>
              </a:rPr>
              <a:pPr/>
              <a:t>26</a:t>
            </a:fld>
            <a:endParaRPr lang="fr-FR" altLang="fr-FR">
              <a:solidFill>
                <a:srgbClr val="FFFFFF"/>
              </a:solidFill>
            </a:endParaRPr>
          </a:p>
        </p:txBody>
      </p:sp>
    </p:spTree>
    <p:extLst>
      <p:ext uri="{BB962C8B-B14F-4D97-AF65-F5344CB8AC3E}">
        <p14:creationId xmlns:p14="http://schemas.microsoft.com/office/powerpoint/2010/main" val="214863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ce réservé du contenu 2"/>
          <p:cNvSpPr>
            <a:spLocks noGrp="1"/>
          </p:cNvSpPr>
          <p:nvPr>
            <p:ph idx="1"/>
          </p:nvPr>
        </p:nvSpPr>
        <p:spPr>
          <a:xfrm>
            <a:off x="457200" y="764704"/>
            <a:ext cx="8229600" cy="5361459"/>
          </a:xfrm>
        </p:spPr>
        <p:txBody>
          <a:bodyPr/>
          <a:lstStyle/>
          <a:p>
            <a:pPr eaLnBrk="1" hangingPunct="1"/>
            <a:r>
              <a:rPr lang="fr-FR" altLang="fr-FR" sz="2800" dirty="0"/>
              <a:t>Les grilles permettront d’apprécier les acquis et la professionnalisation et de fixer, en relation avec le tuteur et le formateur des objectifs d’amélioration ou d’apprentissage complémentaires.</a:t>
            </a:r>
          </a:p>
          <a:p>
            <a:pPr eaLnBrk="1" hangingPunct="1"/>
            <a:r>
              <a:rPr lang="fr-FR" altLang="fr-FR" sz="2800" b="1" dirty="0"/>
              <a:t>Ces grilles sont remplies par le tuteur et font l’objet d’un entretien avec l’élève. </a:t>
            </a:r>
          </a:p>
          <a:p>
            <a:pPr eaLnBrk="1" hangingPunct="1"/>
            <a:r>
              <a:rPr lang="fr-FR" altLang="fr-FR" sz="2800" dirty="0"/>
              <a:t>Elles permettent l’élaboration des feuilles d’évaluation des compétences en stage. </a:t>
            </a:r>
            <a:endParaRPr lang="fr-FR" altLang="fr-FR" dirty="0"/>
          </a:p>
        </p:txBody>
      </p:sp>
      <p:sp>
        <p:nvSpPr>
          <p:cNvPr id="22534"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13643C-D3D8-49C4-AEE5-B7F720CA3695}" type="slidenum">
              <a:rPr lang="fr-FR" altLang="fr-FR" smtClean="0">
                <a:solidFill>
                  <a:srgbClr val="FFFFFF"/>
                </a:solidFill>
              </a:rPr>
              <a:pPr/>
              <a:t>27</a:t>
            </a:fld>
            <a:endParaRPr lang="fr-FR" altLang="fr-FR">
              <a:solidFill>
                <a:srgbClr val="FFFFFF"/>
              </a:solidFill>
            </a:endParaRPr>
          </a:p>
        </p:txBody>
      </p:sp>
    </p:spTree>
    <p:extLst>
      <p:ext uri="{BB962C8B-B14F-4D97-AF65-F5344CB8AC3E}">
        <p14:creationId xmlns:p14="http://schemas.microsoft.com/office/powerpoint/2010/main" val="106135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ChangeArrowheads="1"/>
          </p:cNvSpPr>
          <p:nvPr/>
        </p:nvSpPr>
        <p:spPr bwMode="auto">
          <a:xfrm>
            <a:off x="468313" y="6237288"/>
            <a:ext cx="3708400" cy="26035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18438" name="Oval 5"/>
          <p:cNvSpPr>
            <a:spLocks noChangeArrowheads="1"/>
          </p:cNvSpPr>
          <p:nvPr/>
        </p:nvSpPr>
        <p:spPr bwMode="auto">
          <a:xfrm>
            <a:off x="468313" y="260648"/>
            <a:ext cx="3456905" cy="1296988"/>
          </a:xfrm>
          <a:prstGeom prst="ellipse">
            <a:avLst/>
          </a:prstGeom>
          <a:solidFill>
            <a:schemeClr val="bg1"/>
          </a:solidFill>
          <a:ln w="9360">
            <a:solidFill>
              <a:srgbClr val="FFFFFF"/>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algn="ctr" eaLnBrk="1" hangingPunct="1"/>
            <a:r>
              <a:rPr lang="fr-FR" altLang="fr-FR" sz="2400" b="1" dirty="0">
                <a:ln>
                  <a:solidFill>
                    <a:srgbClr val="FF0000"/>
                  </a:solidFill>
                </a:ln>
                <a:solidFill>
                  <a:srgbClr val="FF0000"/>
                </a:solidFill>
                <a:latin typeface="Palatino Linotype" pitchFamily="16" charset="0"/>
              </a:rPr>
              <a:t>L’encadrement en stage</a:t>
            </a:r>
          </a:p>
        </p:txBody>
      </p:sp>
      <p:sp>
        <p:nvSpPr>
          <p:cNvPr id="18439" name="Text Box 6"/>
          <p:cNvSpPr txBox="1">
            <a:spLocks noChangeArrowheads="1"/>
          </p:cNvSpPr>
          <p:nvPr/>
        </p:nvSpPr>
        <p:spPr bwMode="auto">
          <a:xfrm>
            <a:off x="6856413" y="3148013"/>
            <a:ext cx="28435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eaLnBrk="1" hangingPunct="1"/>
            <a:r>
              <a:rPr lang="fr-FR" altLang="fr-FR" sz="3200" b="1" dirty="0">
                <a:solidFill>
                  <a:srgbClr val="000000"/>
                </a:solidFill>
                <a:latin typeface="Palatino Linotype" pitchFamily="16" charset="0"/>
              </a:rPr>
              <a:t> </a:t>
            </a:r>
          </a:p>
        </p:txBody>
      </p:sp>
      <p:pic>
        <p:nvPicPr>
          <p:cNvPr id="5122" name="Picture 2">
            <a:extLst>
              <a:ext uri="{FF2B5EF4-FFF2-40B4-BE49-F238E27FC236}">
                <a16:creationId xmlns:a16="http://schemas.microsoft.com/office/drawing/2014/main" id="{0E332524-CA6E-4F6B-91C2-208ED27C4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82" y="543641"/>
            <a:ext cx="7196062" cy="6069888"/>
          </a:xfrm>
          <a:prstGeom prst="rect">
            <a:avLst/>
          </a:prstGeom>
          <a:noFill/>
          <a:extLst>
            <a:ext uri="{909E8E84-426E-40DD-AFC4-6F175D3DCCD1}">
              <a14:hiddenFill xmlns:a14="http://schemas.microsoft.com/office/drawing/2010/main">
                <a:solidFill>
                  <a:srgbClr val="FFFFFF"/>
                </a:solidFill>
              </a14:hiddenFill>
            </a:ext>
          </a:extLst>
        </p:spPr>
      </p:pic>
      <p:sp>
        <p:nvSpPr>
          <p:cNvPr id="18440" name="Oval 7"/>
          <p:cNvSpPr>
            <a:spLocks noChangeArrowheads="1"/>
          </p:cNvSpPr>
          <p:nvPr/>
        </p:nvSpPr>
        <p:spPr bwMode="auto">
          <a:xfrm>
            <a:off x="6729355" y="4437112"/>
            <a:ext cx="2311515" cy="2289839"/>
          </a:xfrm>
          <a:prstGeom prst="ellipse">
            <a:avLst/>
          </a:prstGeom>
          <a:solidFill>
            <a:schemeClr val="bg1">
              <a:lumMod val="75000"/>
            </a:schemeClr>
          </a:solidFill>
          <a:ln w="9360">
            <a:solidFill>
              <a:srgbClr val="FFFFFF"/>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algn="ctr" eaLnBrk="1" hangingPunct="1"/>
            <a:r>
              <a:rPr lang="fr-FR" altLang="fr-FR" sz="2000" b="1" dirty="0">
                <a:solidFill>
                  <a:schemeClr val="tx2"/>
                </a:solidFill>
                <a:latin typeface="Palatino Linotype" pitchFamily="16" charset="0"/>
              </a:rPr>
              <a:t>Le maitre de stage</a:t>
            </a:r>
          </a:p>
          <a:p>
            <a:pPr algn="ctr" eaLnBrk="1" hangingPunct="1"/>
            <a:r>
              <a:rPr lang="fr-FR" altLang="fr-FR" sz="2000" b="1" dirty="0">
                <a:solidFill>
                  <a:schemeClr val="tx2"/>
                </a:solidFill>
                <a:latin typeface="Palatino Linotype" pitchFamily="16" charset="0"/>
              </a:rPr>
              <a:t>Le tuteur de stage</a:t>
            </a:r>
          </a:p>
          <a:p>
            <a:pPr algn="ctr" eaLnBrk="1" hangingPunct="1"/>
            <a:r>
              <a:rPr lang="fr-FR" altLang="fr-FR" sz="2000" b="1" dirty="0">
                <a:solidFill>
                  <a:schemeClr val="tx2"/>
                </a:solidFill>
                <a:latin typeface="Palatino Linotype" pitchFamily="16" charset="0"/>
              </a:rPr>
              <a:t>Le professionnel </a:t>
            </a:r>
          </a:p>
          <a:p>
            <a:pPr algn="ctr" eaLnBrk="1" hangingPunct="1"/>
            <a:r>
              <a:rPr lang="fr-FR" altLang="fr-FR" sz="2000" b="1" dirty="0">
                <a:solidFill>
                  <a:schemeClr val="tx2"/>
                </a:solidFill>
                <a:latin typeface="Palatino Linotype" pitchFamily="16" charset="0"/>
              </a:rPr>
              <a:t>de proximité</a:t>
            </a:r>
          </a:p>
        </p:txBody>
      </p:sp>
    </p:spTree>
    <p:extLst>
      <p:ext uri="{BB962C8B-B14F-4D97-AF65-F5344CB8AC3E}">
        <p14:creationId xmlns:p14="http://schemas.microsoft.com/office/powerpoint/2010/main" val="122375538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1042988" y="762000"/>
            <a:ext cx="7183437" cy="914400"/>
          </a:xfrm>
        </p:spPr>
        <p:txBody>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a:solidFill>
                  <a:srgbClr val="150903"/>
                </a:solidFill>
              </a:rPr>
              <a:t>L’encadrement en stage</a:t>
            </a:r>
          </a:p>
        </p:txBody>
      </p:sp>
      <p:sp>
        <p:nvSpPr>
          <p:cNvPr id="22531" name="Rectangle 2"/>
          <p:cNvSpPr>
            <a:spLocks noGrp="1" noChangeArrowheads="1"/>
          </p:cNvSpPr>
          <p:nvPr>
            <p:ph type="body" idx="4294967295"/>
          </p:nvPr>
        </p:nvSpPr>
        <p:spPr>
          <a:xfrm>
            <a:off x="971550" y="1828800"/>
            <a:ext cx="7254875" cy="3886200"/>
          </a:xfrm>
        </p:spPr>
        <p:txBody>
          <a:bodyPr>
            <a:normAutofit lnSpcReduction="10000"/>
          </a:bodyPr>
          <a:lstStyle/>
          <a:p>
            <a:pPr marL="333375" indent="-333375" algn="just" eaLnBrk="1" hangingPunct="1">
              <a:buClr>
                <a:srgbClr val="150903"/>
              </a:buClr>
              <a:buFont typeface="Palatino Linotype" pitchFamily="16"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dirty="0">
                <a:solidFill>
                  <a:srgbClr val="150903"/>
                </a:solidFill>
              </a:rPr>
              <a:t>Chaque élève est placé sous la responsabilité d’un maître de stage, d’un </a:t>
            </a:r>
            <a:r>
              <a:rPr lang="fr-FR" altLang="fr-FR" u="sng" dirty="0">
                <a:solidFill>
                  <a:srgbClr val="150903"/>
                </a:solidFill>
              </a:rPr>
              <a:t>tuteur de stage</a:t>
            </a:r>
            <a:r>
              <a:rPr lang="fr-FR" altLang="fr-FR" dirty="0">
                <a:solidFill>
                  <a:srgbClr val="150903"/>
                </a:solidFill>
              </a:rPr>
              <a:t> et d’un soignant référent de l’encadrement au quotidien.</a:t>
            </a:r>
          </a:p>
          <a:p>
            <a:pPr marL="333375" indent="-333375" algn="just" eaLnBrk="1" hangingPunct="1">
              <a:buClrTx/>
              <a:buSzTx/>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fr-FR" altLang="fr-FR" dirty="0">
              <a:solidFill>
                <a:srgbClr val="150903"/>
              </a:solidFill>
            </a:endParaRPr>
          </a:p>
          <a:p>
            <a:pPr marL="333375" indent="-333375" algn="just" eaLnBrk="1" hangingPunct="1">
              <a:buClr>
                <a:srgbClr val="150903"/>
              </a:buClr>
              <a:buFont typeface="Palatino Linotype" pitchFamily="16"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fr-FR" altLang="fr-FR" dirty="0">
                <a:solidFill>
                  <a:srgbClr val="150903"/>
                </a:solidFill>
              </a:rPr>
              <a:t>Ces trois fonctions peuvent être exercées par les mêmes personnes dans le cas de petite équipe d’encadrement.</a:t>
            </a:r>
          </a:p>
        </p:txBody>
      </p:sp>
    </p:spTree>
    <p:extLst>
      <p:ext uri="{BB962C8B-B14F-4D97-AF65-F5344CB8AC3E}">
        <p14:creationId xmlns:p14="http://schemas.microsoft.com/office/powerpoint/2010/main" val="44726424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2">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103" name="Rectangle 74">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42359" y="0"/>
            <a:ext cx="3601641"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4099" name="Rectangle 2"/>
          <p:cNvSpPr>
            <a:spLocks noGrp="1" noChangeArrowheads="1"/>
          </p:cNvSpPr>
          <p:nvPr>
            <p:ph type="title" idx="4294967295"/>
          </p:nvPr>
        </p:nvSpPr>
        <p:spPr>
          <a:xfrm>
            <a:off x="6012480" y="662400"/>
            <a:ext cx="2557732" cy="1492132"/>
          </a:xfrm>
        </p:spPr>
        <p:txBody>
          <a:bodyPr anchor="t">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a:t>PLAN</a:t>
            </a:r>
          </a:p>
        </p:txBody>
      </p:sp>
      <p:sp>
        <p:nvSpPr>
          <p:cNvPr id="79" name="Freeform: Shape 78">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85184"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Rectangle 3"/>
          <p:cNvSpPr>
            <a:spLocks noGrp="1" noChangeArrowheads="1"/>
          </p:cNvSpPr>
          <p:nvPr>
            <p:ph type="body" idx="4294967295"/>
          </p:nvPr>
        </p:nvSpPr>
        <p:spPr>
          <a:xfrm>
            <a:off x="5785185" y="2154532"/>
            <a:ext cx="3193334" cy="3844800"/>
          </a:xfrm>
        </p:spPr>
        <p:txBody>
          <a:bodyPr>
            <a:normAutofit/>
          </a:bodyPr>
          <a:lstStyle/>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700" b="1" dirty="0">
                <a:solidFill>
                  <a:schemeClr val="tx1">
                    <a:alpha val="60000"/>
                  </a:schemeClr>
                </a:solidFill>
              </a:rPr>
              <a:t>LE PROJET PEDAGOGIQUE</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700" b="1" dirty="0">
                <a:solidFill>
                  <a:schemeClr val="tx1">
                    <a:alpha val="60000"/>
                  </a:schemeClr>
                </a:solidFill>
              </a:rPr>
              <a:t>LE REFERENTIEL DE FORMATION</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700" b="1" dirty="0">
                <a:solidFill>
                  <a:schemeClr val="tx1">
                    <a:alpha val="60000"/>
                  </a:schemeClr>
                </a:solidFill>
              </a:rPr>
              <a:t>REINGENIERIE DU REFERENTIEL DE FORMATION</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700" b="1" dirty="0">
                <a:solidFill>
                  <a:schemeClr val="tx1">
                    <a:alpha val="60000"/>
                  </a:schemeClr>
                </a:solidFill>
              </a:rPr>
              <a:t>PRESENTATION DU PORT FOLIO </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700" b="1" dirty="0">
                <a:solidFill>
                  <a:schemeClr val="tx1">
                    <a:alpha val="60000"/>
                  </a:schemeClr>
                </a:solidFill>
              </a:rPr>
              <a:t>LES PARTENAIRES </a:t>
            </a:r>
          </a:p>
        </p:txBody>
      </p:sp>
      <p:pic>
        <p:nvPicPr>
          <p:cNvPr id="1028" name="Picture 4" descr="Afficher l’image source">
            <a:extLst>
              <a:ext uri="{FF2B5EF4-FFF2-40B4-BE49-F238E27FC236}">
                <a16:creationId xmlns:a16="http://schemas.microsoft.com/office/drawing/2014/main" id="{626D4F1A-1037-4A1F-ADDE-FFFC5170D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75" y="554108"/>
            <a:ext cx="384821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390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chor="t">
            <a:normAutofit fontScale="90000"/>
          </a:bodyPr>
          <a:lstStyle/>
          <a:p>
            <a:pPr eaLnBrk="1" fontAlgn="auto" hangingPunct="1">
              <a:spcAft>
                <a:spcPts val="0"/>
              </a:spcAft>
              <a:defRPr/>
            </a:pPr>
            <a:r>
              <a:rPr lang="fr-FR" b="1" dirty="0"/>
              <a:t>Le maître de stage</a:t>
            </a:r>
            <a:br>
              <a:rPr lang="fr-FR" b="1" dirty="0"/>
            </a:br>
            <a:r>
              <a:rPr lang="fr-FR" sz="3600" b="1" dirty="0"/>
              <a:t>(Cadre de santé, ou infirmier coordinateur selon la structure)</a:t>
            </a:r>
            <a:br>
              <a:rPr lang="fr-FR" b="1" dirty="0"/>
            </a:br>
            <a:endParaRPr lang="fr-FR" dirty="0"/>
          </a:p>
        </p:txBody>
      </p:sp>
      <p:sp>
        <p:nvSpPr>
          <p:cNvPr id="26627" name="Espace réservé du contenu 2"/>
          <p:cNvSpPr>
            <a:spLocks noGrp="1"/>
          </p:cNvSpPr>
          <p:nvPr>
            <p:ph idx="1"/>
          </p:nvPr>
        </p:nvSpPr>
        <p:spPr>
          <a:xfrm>
            <a:off x="457200" y="2780928"/>
            <a:ext cx="8229600" cy="3345235"/>
          </a:xfrm>
        </p:spPr>
        <p:txBody>
          <a:bodyPr>
            <a:normAutofit lnSpcReduction="10000"/>
          </a:bodyPr>
          <a:lstStyle/>
          <a:p>
            <a:pPr eaLnBrk="1" hangingPunct="1"/>
            <a:r>
              <a:rPr lang="fr-FR" altLang="fr-FR" sz="2800" dirty="0"/>
              <a:t>Responsable de l’organisation et du suivi de l’encadrement de l’élève en stage.</a:t>
            </a:r>
          </a:p>
          <a:p>
            <a:pPr eaLnBrk="1" hangingPunct="1"/>
            <a:r>
              <a:rPr lang="fr-FR" altLang="fr-FR" sz="2800" b="1" dirty="0"/>
              <a:t>Accueille</a:t>
            </a:r>
          </a:p>
          <a:p>
            <a:pPr eaLnBrk="1" hangingPunct="1"/>
            <a:r>
              <a:rPr lang="fr-FR" altLang="fr-FR" sz="2800" b="1" dirty="0"/>
              <a:t>Assure le suivi de la formation </a:t>
            </a:r>
          </a:p>
          <a:p>
            <a:pPr eaLnBrk="1" hangingPunct="1"/>
            <a:r>
              <a:rPr lang="fr-FR" altLang="fr-FR" sz="2800" dirty="0"/>
              <a:t>S’assure de la qualité de l’encadrement de proximité.</a:t>
            </a:r>
          </a:p>
          <a:p>
            <a:pPr eaLnBrk="1" hangingPunct="1"/>
            <a:r>
              <a:rPr lang="fr-FR" altLang="fr-FR" sz="2800" dirty="0"/>
              <a:t>Règles les difficultés éventuelles.</a:t>
            </a:r>
          </a:p>
          <a:p>
            <a:pPr eaLnBrk="1" hangingPunct="1"/>
            <a:r>
              <a:rPr lang="fr-FR" altLang="fr-FR" sz="2800" dirty="0"/>
              <a:t>Lien privilégié avec le référent de promotion</a:t>
            </a:r>
          </a:p>
        </p:txBody>
      </p:sp>
      <p:sp>
        <p:nvSpPr>
          <p:cNvPr id="2663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386422-234C-41F9-B37F-9CB54336F11A}" type="slidenum">
              <a:rPr lang="fr-FR" altLang="fr-FR" smtClean="0">
                <a:solidFill>
                  <a:srgbClr val="FFFFFF"/>
                </a:solidFill>
              </a:rPr>
              <a:pPr/>
              <a:t>30</a:t>
            </a:fld>
            <a:endParaRPr lang="fr-FR" altLang="fr-FR">
              <a:solidFill>
                <a:srgbClr val="FFFFFF"/>
              </a:solidFill>
            </a:endParaRPr>
          </a:p>
        </p:txBody>
      </p:sp>
    </p:spTree>
    <p:extLst>
      <p:ext uri="{BB962C8B-B14F-4D97-AF65-F5344CB8AC3E}">
        <p14:creationId xmlns:p14="http://schemas.microsoft.com/office/powerpoint/2010/main" val="322827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p:spPr>
        <p:txBody>
          <a:bodyPr anchor="t">
            <a:normAutofit fontScale="90000"/>
          </a:bodyPr>
          <a:lstStyle/>
          <a:p>
            <a:pPr eaLnBrk="1" fontAlgn="auto" hangingPunct="1">
              <a:spcAft>
                <a:spcPts val="0"/>
              </a:spcAft>
              <a:defRPr/>
            </a:pPr>
            <a:r>
              <a:rPr lang="fr-FR" b="1" dirty="0"/>
              <a:t>Le professionnel de proximité</a:t>
            </a:r>
            <a:br>
              <a:rPr lang="fr-FR" b="1" dirty="0"/>
            </a:br>
            <a:r>
              <a:rPr lang="fr-FR" b="1" dirty="0"/>
              <a:t>(aide-soignant)</a:t>
            </a:r>
            <a:br>
              <a:rPr lang="fr-FR" b="1" u="sng" dirty="0"/>
            </a:br>
            <a:endParaRPr lang="fr-FR" dirty="0"/>
          </a:p>
        </p:txBody>
      </p:sp>
      <p:sp>
        <p:nvSpPr>
          <p:cNvPr id="27651" name="Espace réservé du contenu 2"/>
          <p:cNvSpPr>
            <a:spLocks noGrp="1"/>
          </p:cNvSpPr>
          <p:nvPr>
            <p:ph idx="1"/>
          </p:nvPr>
        </p:nvSpPr>
        <p:spPr>
          <a:xfrm>
            <a:off x="457200" y="2204864"/>
            <a:ext cx="8229600" cy="3921299"/>
          </a:xfrm>
        </p:spPr>
        <p:txBody>
          <a:bodyPr/>
          <a:lstStyle/>
          <a:p>
            <a:pPr eaLnBrk="1" hangingPunct="1"/>
            <a:r>
              <a:rPr lang="fr-FR" altLang="fr-FR" sz="2800" b="1" dirty="0"/>
              <a:t>Organise les activités d’apprentissage </a:t>
            </a:r>
            <a:r>
              <a:rPr lang="fr-FR" altLang="fr-FR" sz="2800" b="1" u="sng" dirty="0"/>
              <a:t>en lien avec les éléments du référentiel</a:t>
            </a:r>
          </a:p>
          <a:p>
            <a:pPr eaLnBrk="1" hangingPunct="1"/>
            <a:r>
              <a:rPr lang="fr-FR" altLang="fr-FR" sz="2800" dirty="0"/>
              <a:t>Questionne, explique, montre, mène des </a:t>
            </a:r>
            <a:r>
              <a:rPr lang="fr-FR" altLang="fr-FR" sz="2800" b="1" dirty="0"/>
              <a:t>activités en duo </a:t>
            </a:r>
            <a:r>
              <a:rPr lang="fr-FR" altLang="fr-FR" sz="2800" dirty="0"/>
              <a:t>et laisse progressivement l’élève mener des activités en autonomie </a:t>
            </a:r>
          </a:p>
          <a:p>
            <a:pPr eaLnBrk="1" hangingPunct="1"/>
            <a:r>
              <a:rPr lang="fr-FR" altLang="fr-FR" sz="2800" dirty="0"/>
              <a:t>Guide, indique ce qui est conforme aux bonnes pratiques et ce qui doit être amélioré</a:t>
            </a:r>
          </a:p>
          <a:p>
            <a:pPr eaLnBrk="1" hangingPunct="1"/>
            <a:r>
              <a:rPr lang="fr-FR" altLang="fr-FR" sz="2800" dirty="0"/>
              <a:t>Explique les risques: réglementation, sécurité…</a:t>
            </a:r>
          </a:p>
        </p:txBody>
      </p:sp>
      <p:sp>
        <p:nvSpPr>
          <p:cNvPr id="27654"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7CC4CB-2388-4EFD-99E3-42A2384B2C29}" type="slidenum">
              <a:rPr lang="fr-FR" altLang="fr-FR" smtClean="0">
                <a:solidFill>
                  <a:srgbClr val="FFFFFF"/>
                </a:solidFill>
              </a:rPr>
              <a:pPr/>
              <a:t>31</a:t>
            </a:fld>
            <a:endParaRPr lang="fr-FR" altLang="fr-FR">
              <a:solidFill>
                <a:srgbClr val="FFFFFF"/>
              </a:solidFill>
            </a:endParaRPr>
          </a:p>
        </p:txBody>
      </p:sp>
    </p:spTree>
    <p:extLst>
      <p:ext uri="{BB962C8B-B14F-4D97-AF65-F5344CB8AC3E}">
        <p14:creationId xmlns:p14="http://schemas.microsoft.com/office/powerpoint/2010/main" val="2058883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ormAutofit fontScale="90000"/>
          </a:bodyPr>
          <a:lstStyle/>
          <a:p>
            <a:pPr eaLnBrk="1" fontAlgn="auto" hangingPunct="1">
              <a:spcAft>
                <a:spcPts val="0"/>
              </a:spcAft>
              <a:defRPr/>
            </a:pPr>
            <a:r>
              <a:rPr lang="fr-FR" b="1" dirty="0"/>
              <a:t>Le formateur référent de stage</a:t>
            </a:r>
            <a:br>
              <a:rPr lang="fr-FR" b="1" dirty="0"/>
            </a:br>
            <a:r>
              <a:rPr lang="fr-FR" b="1" dirty="0"/>
              <a:t>(cadre formateur IFAS)</a:t>
            </a:r>
            <a:br>
              <a:rPr lang="fr-FR" b="1" dirty="0"/>
            </a:br>
            <a:endParaRPr lang="fr-FR" dirty="0"/>
          </a:p>
        </p:txBody>
      </p:sp>
      <p:sp>
        <p:nvSpPr>
          <p:cNvPr id="3" name="Espace réservé du contenu 2"/>
          <p:cNvSpPr>
            <a:spLocks noGrp="1"/>
          </p:cNvSpPr>
          <p:nvPr>
            <p:ph idx="1"/>
          </p:nvPr>
        </p:nvSpPr>
        <p:spPr/>
        <p:txBody>
          <a:bodyPr rtlCol="0">
            <a:normAutofit fontScale="92500" lnSpcReduction="10000"/>
          </a:bodyPr>
          <a:lstStyle/>
          <a:p>
            <a:pPr marL="182880" indent="-182880" eaLnBrk="1" fontAlgn="auto" hangingPunct="1">
              <a:spcAft>
                <a:spcPts val="0"/>
              </a:spcAft>
              <a:buFont typeface="Arial" panose="020B0604020202020204" pitchFamily="34" charset="0"/>
              <a:buChar char="•"/>
              <a:defRPr/>
            </a:pPr>
            <a:r>
              <a:rPr lang="fr-FR" sz="2800" dirty="0"/>
              <a:t>Assure la coordination avec l’établissement d’accueil</a:t>
            </a:r>
          </a:p>
          <a:p>
            <a:pPr marL="182880" indent="-182880" eaLnBrk="1" fontAlgn="auto" hangingPunct="1">
              <a:spcAft>
                <a:spcPts val="0"/>
              </a:spcAft>
              <a:buFont typeface="Arial" panose="020B0604020202020204" pitchFamily="34" charset="0"/>
              <a:buChar char="•"/>
              <a:defRPr/>
            </a:pPr>
            <a:r>
              <a:rPr lang="fr-FR" sz="2800" b="1" dirty="0"/>
              <a:t>Accompagne les équipes dans l’utilisation du référentiel et des outils de suivi de la formation par la formation tutorat.</a:t>
            </a:r>
          </a:p>
          <a:p>
            <a:pPr marL="182880" indent="-182880" eaLnBrk="1" fontAlgn="auto" hangingPunct="1">
              <a:spcAft>
                <a:spcPts val="0"/>
              </a:spcAft>
              <a:buFont typeface="Arial" panose="020B0604020202020204" pitchFamily="34" charset="0"/>
              <a:buChar char="•"/>
              <a:defRPr/>
            </a:pPr>
            <a:r>
              <a:rPr lang="fr-FR" sz="2800" dirty="0"/>
              <a:t>Contribue à la formation clinique de l’élève</a:t>
            </a:r>
          </a:p>
          <a:p>
            <a:pPr marL="182880" indent="-182880" eaLnBrk="1" fontAlgn="auto" hangingPunct="1">
              <a:spcAft>
                <a:spcPts val="0"/>
              </a:spcAft>
              <a:buFont typeface="Arial" panose="020B0604020202020204" pitchFamily="34" charset="0"/>
              <a:buChar char="•"/>
              <a:defRPr/>
            </a:pPr>
            <a:r>
              <a:rPr lang="fr-FR" sz="2800" dirty="0"/>
              <a:t>Communique avec le tuteur et le maître de stage </a:t>
            </a:r>
          </a:p>
          <a:p>
            <a:pPr marL="182880" indent="-182880" eaLnBrk="1" fontAlgn="auto" hangingPunct="1">
              <a:spcAft>
                <a:spcPts val="0"/>
              </a:spcAft>
              <a:buFont typeface="Arial" panose="020B0604020202020204" pitchFamily="34" charset="0"/>
              <a:buChar char="•"/>
              <a:defRPr/>
            </a:pPr>
            <a:r>
              <a:rPr lang="fr-FR" sz="2800" dirty="0"/>
              <a:t>Organise des rencontres avec les élèves sur les lieux de stage ou à l’IFAS.</a:t>
            </a:r>
          </a:p>
          <a:p>
            <a:pPr marL="182880" indent="-182880" eaLnBrk="1" fontAlgn="auto" hangingPunct="1">
              <a:spcAft>
                <a:spcPts val="0"/>
              </a:spcAft>
              <a:buFont typeface="Arial" panose="020B0604020202020204" pitchFamily="34" charset="0"/>
              <a:buChar char="•"/>
              <a:defRPr/>
            </a:pPr>
            <a:r>
              <a:rPr lang="fr-FR" sz="2800" dirty="0"/>
              <a:t>Régule les difficultés éventuelles.</a:t>
            </a:r>
          </a:p>
          <a:p>
            <a:pPr marL="182880" indent="-182880" eaLnBrk="1" fontAlgn="auto" hangingPunct="1">
              <a:spcAft>
                <a:spcPts val="0"/>
              </a:spcAft>
              <a:buFont typeface="Arial" panose="020B0604020202020204" pitchFamily="34" charset="0"/>
              <a:buChar char="•"/>
              <a:defRPr/>
            </a:pPr>
            <a:r>
              <a:rPr lang="fr-FR" sz="2800" dirty="0"/>
              <a:t>Evalue l’élève lors des MSP</a:t>
            </a:r>
          </a:p>
        </p:txBody>
      </p:sp>
      <p:sp>
        <p:nvSpPr>
          <p:cNvPr id="28678"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8BFB67-5967-4E48-8113-DB46521BAFE8}" type="slidenum">
              <a:rPr lang="fr-FR" altLang="fr-FR" smtClean="0">
                <a:solidFill>
                  <a:srgbClr val="FFFFFF"/>
                </a:solidFill>
              </a:rPr>
              <a:pPr/>
              <a:t>32</a:t>
            </a:fld>
            <a:endParaRPr lang="fr-FR" altLang="fr-FR">
              <a:solidFill>
                <a:srgbClr val="FFFFFF"/>
              </a:solidFill>
            </a:endParaRPr>
          </a:p>
        </p:txBody>
      </p:sp>
    </p:spTree>
    <p:extLst>
      <p:ext uri="{BB962C8B-B14F-4D97-AF65-F5344CB8AC3E}">
        <p14:creationId xmlns:p14="http://schemas.microsoft.com/office/powerpoint/2010/main" val="4151299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DC74F-12FC-4BF7-957D-DE1B77116B5A}"/>
              </a:ext>
            </a:extLst>
          </p:cNvPr>
          <p:cNvSpPr>
            <a:spLocks noGrp="1"/>
          </p:cNvSpPr>
          <p:nvPr>
            <p:ph type="title"/>
          </p:nvPr>
        </p:nvSpPr>
        <p:spPr/>
        <p:txBody>
          <a:bodyPr>
            <a:normAutofit fontScale="90000"/>
          </a:bodyPr>
          <a:lstStyle/>
          <a:p>
            <a:r>
              <a:rPr lang="fr-FR" dirty="0"/>
              <a:t>Le tuteur</a:t>
            </a:r>
            <a:br>
              <a:rPr lang="fr-FR" dirty="0"/>
            </a:br>
            <a:r>
              <a:rPr lang="fr-FR" dirty="0"/>
              <a:t>(aide soignant tuteur)</a:t>
            </a:r>
          </a:p>
        </p:txBody>
      </p:sp>
      <p:sp>
        <p:nvSpPr>
          <p:cNvPr id="3" name="Espace réservé du contenu 2">
            <a:extLst>
              <a:ext uri="{FF2B5EF4-FFF2-40B4-BE49-F238E27FC236}">
                <a16:creationId xmlns:a16="http://schemas.microsoft.com/office/drawing/2014/main" id="{EF112BDC-90FA-4FD6-B324-3594E897F699}"/>
              </a:ext>
            </a:extLst>
          </p:cNvPr>
          <p:cNvSpPr>
            <a:spLocks noGrp="1"/>
          </p:cNvSpPr>
          <p:nvPr>
            <p:ph idx="1"/>
          </p:nvPr>
        </p:nvSpPr>
        <p:spPr/>
        <p:txBody>
          <a:bodyPr>
            <a:normAutofit fontScale="85000" lnSpcReduction="20000"/>
          </a:bodyPr>
          <a:lstStyle/>
          <a:p>
            <a:pPr marL="0" indent="0">
              <a:buNone/>
            </a:pPr>
            <a:r>
              <a:rPr lang="fr-FR" dirty="0"/>
              <a:t>-   Accueil et présente le service à l’élève</a:t>
            </a:r>
          </a:p>
          <a:p>
            <a:pPr marL="457200" indent="-457200" algn="l">
              <a:buFontTx/>
              <a:buChar char="-"/>
            </a:pPr>
            <a:r>
              <a:rPr lang="fr-FR" dirty="0"/>
              <a:t>Fait un rappel sur les différents professionnels ressources pour l’élève: maitre de stage, professionnels de proximité et formateur référent de stage.</a:t>
            </a:r>
          </a:p>
          <a:p>
            <a:pPr marL="457200" indent="-457200" algn="l">
              <a:buFontTx/>
              <a:buChar char="-"/>
            </a:pPr>
            <a:r>
              <a:rPr lang="fr-FR" dirty="0"/>
              <a:t>Formule les objectifs du stage avec l’élève</a:t>
            </a:r>
          </a:p>
          <a:p>
            <a:pPr marL="457200" indent="-457200" algn="l">
              <a:buFontTx/>
              <a:buChar char="-"/>
            </a:pPr>
            <a:r>
              <a:rPr lang="fr-FR" dirty="0"/>
              <a:t>Effectue un bilan mi-stage permettant une remise en question de l’étudiant</a:t>
            </a:r>
          </a:p>
          <a:p>
            <a:pPr marL="457200" indent="-457200" algn="l">
              <a:buFontTx/>
              <a:buChar char="-"/>
            </a:pPr>
            <a:r>
              <a:rPr lang="fr-FR" dirty="0"/>
              <a:t>Collecte les informations auprès des soignants pour une évaluation objective.</a:t>
            </a:r>
          </a:p>
          <a:p>
            <a:pPr marL="457200" indent="-457200" algn="l">
              <a:buFontTx/>
              <a:buChar char="-"/>
            </a:pPr>
            <a:r>
              <a:rPr lang="fr-FR" dirty="0"/>
              <a:t>Evalue la progression de l’élève en regard de la feuille d’évaluation des compétences.</a:t>
            </a:r>
          </a:p>
          <a:p>
            <a:pPr marL="457200" indent="-457200" algn="l">
              <a:buFontTx/>
              <a:buChar char="-"/>
            </a:pPr>
            <a:endParaRPr lang="fr-FR" dirty="0"/>
          </a:p>
        </p:txBody>
      </p:sp>
    </p:spTree>
    <p:extLst>
      <p:ext uri="{BB962C8B-B14F-4D97-AF65-F5344CB8AC3E}">
        <p14:creationId xmlns:p14="http://schemas.microsoft.com/office/powerpoint/2010/main" val="2364286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DE1DEF0-B07F-40C0-8351-13BDC85D3396}"/>
              </a:ext>
            </a:extLst>
          </p:cNvPr>
          <p:cNvPicPr>
            <a:picLocks noChangeAspect="1"/>
          </p:cNvPicPr>
          <p:nvPr/>
        </p:nvPicPr>
        <p:blipFill>
          <a:blip r:embed="rId3"/>
          <a:stretch>
            <a:fillRect/>
          </a:stretch>
        </p:blipFill>
        <p:spPr>
          <a:xfrm>
            <a:off x="2883392" y="1662623"/>
            <a:ext cx="3898786" cy="3898786"/>
          </a:xfrm>
          <a:prstGeom prst="rect">
            <a:avLst/>
          </a:prstGeom>
        </p:spPr>
      </p:pic>
      <p:sp>
        <p:nvSpPr>
          <p:cNvPr id="26629" name="Text Box 4"/>
          <p:cNvSpPr txBox="1">
            <a:spLocks noChangeArrowheads="1"/>
          </p:cNvSpPr>
          <p:nvPr/>
        </p:nvSpPr>
        <p:spPr bwMode="auto">
          <a:xfrm>
            <a:off x="2989263" y="428625"/>
            <a:ext cx="3761649"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eaLnBrk="1" hangingPunct="1"/>
            <a:r>
              <a:rPr lang="fr-FR" altLang="fr-FR" sz="4000" b="1" dirty="0">
                <a:solidFill>
                  <a:srgbClr val="000000"/>
                </a:solidFill>
                <a:latin typeface="Palatino Linotype" pitchFamily="16" charset="0"/>
              </a:rPr>
              <a:t>Tuteur de stage</a:t>
            </a:r>
          </a:p>
        </p:txBody>
      </p:sp>
      <p:sp>
        <p:nvSpPr>
          <p:cNvPr id="26630" name="Text Box 5"/>
          <p:cNvSpPr txBox="1">
            <a:spLocks noChangeArrowheads="1"/>
          </p:cNvSpPr>
          <p:nvPr/>
        </p:nvSpPr>
        <p:spPr bwMode="auto">
          <a:xfrm rot="744279">
            <a:off x="608013" y="1557338"/>
            <a:ext cx="3703637" cy="398462"/>
          </a:xfrm>
          <a:prstGeom prst="rect">
            <a:avLst/>
          </a:prstGeom>
          <a:solidFill>
            <a:schemeClr val="accent1">
              <a:lumMod val="40000"/>
              <a:lumOff val="60000"/>
            </a:schemeClr>
          </a:solidFill>
          <a:ln>
            <a:noFill/>
          </a:ln>
          <a:effec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eaLnBrk="1" hangingPunct="1"/>
            <a:r>
              <a:rPr lang="fr-FR" altLang="fr-FR" sz="2000" b="1" dirty="0">
                <a:solidFill>
                  <a:srgbClr val="000000"/>
                </a:solidFill>
                <a:latin typeface="Palatino Linotype" pitchFamily="16" charset="0"/>
              </a:rPr>
              <a:t>FONCTION PEDAGOGIQUE</a:t>
            </a:r>
          </a:p>
        </p:txBody>
      </p:sp>
      <p:sp>
        <p:nvSpPr>
          <p:cNvPr id="26631" name="Text Box 6"/>
          <p:cNvSpPr txBox="1">
            <a:spLocks noChangeArrowheads="1"/>
          </p:cNvSpPr>
          <p:nvPr/>
        </p:nvSpPr>
        <p:spPr bwMode="auto">
          <a:xfrm rot="20962443">
            <a:off x="354557" y="3897789"/>
            <a:ext cx="2935287" cy="703262"/>
          </a:xfrm>
          <a:prstGeom prst="rect">
            <a:avLst/>
          </a:prstGeom>
          <a:solidFill>
            <a:schemeClr val="accent6">
              <a:lumMod val="60000"/>
              <a:lumOff val="40000"/>
            </a:schemeClr>
          </a:solidFill>
          <a:ln>
            <a:noFill/>
          </a:ln>
          <a:effec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algn="ctr" eaLnBrk="1" hangingPunct="1"/>
            <a:r>
              <a:rPr lang="fr-FR" altLang="fr-FR" sz="2000" b="1" dirty="0">
                <a:solidFill>
                  <a:srgbClr val="000000"/>
                </a:solidFill>
                <a:latin typeface="Palatino Linotype" pitchFamily="16" charset="0"/>
              </a:rPr>
              <a:t>ACCOMPAGNEMENT</a:t>
            </a:r>
          </a:p>
          <a:p>
            <a:pPr algn="ctr" eaLnBrk="1" hangingPunct="1"/>
            <a:r>
              <a:rPr lang="fr-FR" altLang="fr-FR" sz="2000" b="1" dirty="0">
                <a:solidFill>
                  <a:srgbClr val="000000"/>
                </a:solidFill>
                <a:latin typeface="Palatino Linotype" pitchFamily="16" charset="0"/>
              </a:rPr>
              <a:t>DE L’ELEVE</a:t>
            </a:r>
          </a:p>
        </p:txBody>
      </p:sp>
      <p:sp>
        <p:nvSpPr>
          <p:cNvPr id="26632" name="Text Box 7"/>
          <p:cNvSpPr txBox="1">
            <a:spLocks noChangeArrowheads="1"/>
          </p:cNvSpPr>
          <p:nvPr/>
        </p:nvSpPr>
        <p:spPr bwMode="auto">
          <a:xfrm rot="610626">
            <a:off x="6243274" y="4050191"/>
            <a:ext cx="1804987" cy="398463"/>
          </a:xfrm>
          <a:prstGeom prst="rect">
            <a:avLst/>
          </a:prstGeom>
          <a:solidFill>
            <a:srgbClr val="FF6699"/>
          </a:solidFill>
          <a:ln>
            <a:noFill/>
          </a:ln>
          <a:effec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eaLnBrk="1" hangingPunct="1"/>
            <a:r>
              <a:rPr lang="fr-FR" altLang="fr-FR" sz="2000" b="1" dirty="0">
                <a:solidFill>
                  <a:srgbClr val="000000"/>
                </a:solidFill>
                <a:latin typeface="Palatino Linotype" pitchFamily="16" charset="0"/>
              </a:rPr>
              <a:t>FACILITANT</a:t>
            </a:r>
          </a:p>
        </p:txBody>
      </p:sp>
      <p:sp>
        <p:nvSpPr>
          <p:cNvPr id="26633" name="Text Box 8"/>
          <p:cNvSpPr txBox="1">
            <a:spLocks noChangeArrowheads="1"/>
          </p:cNvSpPr>
          <p:nvPr/>
        </p:nvSpPr>
        <p:spPr bwMode="auto">
          <a:xfrm rot="21367133">
            <a:off x="5166812" y="1377308"/>
            <a:ext cx="3425825" cy="398462"/>
          </a:xfrm>
          <a:prstGeom prst="rect">
            <a:avLst/>
          </a:prstGeom>
          <a:solidFill>
            <a:schemeClr val="accent3">
              <a:lumMod val="60000"/>
              <a:lumOff val="40000"/>
            </a:schemeClr>
          </a:solidFill>
          <a:ln>
            <a:noFill/>
          </a:ln>
          <a:effec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eaLnBrk="1" hangingPunct="1"/>
            <a:r>
              <a:rPr lang="fr-FR" altLang="fr-FR" sz="2000" b="1" dirty="0">
                <a:solidFill>
                  <a:srgbClr val="000000"/>
                </a:solidFill>
                <a:latin typeface="Palatino Linotype" pitchFamily="16" charset="0"/>
              </a:rPr>
              <a:t>EXPERT PROFESSIONNEL</a:t>
            </a:r>
          </a:p>
        </p:txBody>
      </p:sp>
      <p:sp>
        <p:nvSpPr>
          <p:cNvPr id="26634" name="Text Box 9"/>
          <p:cNvSpPr txBox="1">
            <a:spLocks noChangeArrowheads="1"/>
          </p:cNvSpPr>
          <p:nvPr/>
        </p:nvSpPr>
        <p:spPr bwMode="auto">
          <a:xfrm rot="856363">
            <a:off x="4330703" y="5342177"/>
            <a:ext cx="4354512" cy="703263"/>
          </a:xfrm>
          <a:prstGeom prst="rect">
            <a:avLst/>
          </a:prstGeom>
          <a:solidFill>
            <a:schemeClr val="bg2">
              <a:lumMod val="75000"/>
            </a:schemeClr>
          </a:solidFill>
          <a:ln>
            <a:noFill/>
          </a:ln>
          <a:effec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algn="ctr" eaLnBrk="1" hangingPunct="1"/>
            <a:r>
              <a:rPr lang="fr-FR" altLang="fr-FR" sz="2000" b="1" dirty="0">
                <a:solidFill>
                  <a:srgbClr val="000000"/>
                </a:solidFill>
                <a:latin typeface="Palatino Linotype" pitchFamily="16" charset="0"/>
              </a:rPr>
              <a:t>ORGANISATEUR DU PARCOURS</a:t>
            </a:r>
          </a:p>
          <a:p>
            <a:pPr algn="ctr" eaLnBrk="1" hangingPunct="1"/>
            <a:r>
              <a:rPr lang="fr-FR" altLang="fr-FR" sz="2000" b="1" dirty="0">
                <a:solidFill>
                  <a:srgbClr val="000000"/>
                </a:solidFill>
                <a:latin typeface="Palatino Linotype" pitchFamily="16" charset="0"/>
              </a:rPr>
              <a:t>DE STAGE DE L’ELEVE</a:t>
            </a:r>
          </a:p>
        </p:txBody>
      </p:sp>
      <p:sp>
        <p:nvSpPr>
          <p:cNvPr id="26635" name="Text Box 10"/>
          <p:cNvSpPr txBox="1">
            <a:spLocks noChangeArrowheads="1"/>
          </p:cNvSpPr>
          <p:nvPr/>
        </p:nvSpPr>
        <p:spPr bwMode="auto">
          <a:xfrm rot="21088392">
            <a:off x="1843929" y="5921363"/>
            <a:ext cx="2290668" cy="463846"/>
          </a:xfrm>
          <a:prstGeom prst="rect">
            <a:avLst/>
          </a:prstGeom>
          <a:solidFill>
            <a:schemeClr val="accent6">
              <a:lumMod val="75000"/>
            </a:schemeClr>
          </a:solidFill>
          <a:ln>
            <a:noFill/>
          </a:ln>
          <a:effec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eaLnBrk="1" hangingPunct="1"/>
            <a:r>
              <a:rPr lang="fr-FR" altLang="fr-FR" sz="2400" b="1" dirty="0">
                <a:solidFill>
                  <a:schemeClr val="tx1"/>
                </a:solidFill>
                <a:latin typeface="Palatino Linotype" pitchFamily="16" charset="0"/>
              </a:rPr>
              <a:t>EVALUATEUR</a:t>
            </a:r>
          </a:p>
        </p:txBody>
      </p:sp>
      <p:sp>
        <p:nvSpPr>
          <p:cNvPr id="26637" name="Text Box 12"/>
          <p:cNvSpPr txBox="1">
            <a:spLocks noChangeArrowheads="1"/>
          </p:cNvSpPr>
          <p:nvPr/>
        </p:nvSpPr>
        <p:spPr bwMode="auto">
          <a:xfrm rot="20718123">
            <a:off x="6819621" y="2226582"/>
            <a:ext cx="1598612" cy="703263"/>
          </a:xfrm>
          <a:prstGeom prst="rect">
            <a:avLst/>
          </a:prstGeom>
          <a:solidFill>
            <a:srgbClr val="00B0F0"/>
          </a:solidFill>
          <a:ln>
            <a:noFill/>
          </a:ln>
          <a:effec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Unicode MS" charset="0"/>
              </a:defRPr>
            </a:lvl9pPr>
          </a:lstStyle>
          <a:p>
            <a:pPr algn="ctr" eaLnBrk="1" hangingPunct="1"/>
            <a:r>
              <a:rPr lang="fr-FR" altLang="fr-FR" sz="2000" b="1" dirty="0">
                <a:solidFill>
                  <a:srgbClr val="000000"/>
                </a:solidFill>
                <a:latin typeface="Palatino Linotype" pitchFamily="16" charset="0"/>
              </a:rPr>
              <a:t>LIEN AVEC</a:t>
            </a:r>
          </a:p>
          <a:p>
            <a:pPr algn="ctr" eaLnBrk="1" hangingPunct="1"/>
            <a:r>
              <a:rPr lang="fr-FR" altLang="fr-FR" sz="2000" b="1" dirty="0">
                <a:solidFill>
                  <a:srgbClr val="000000"/>
                </a:solidFill>
                <a:latin typeface="Palatino Linotype" pitchFamily="16" charset="0"/>
              </a:rPr>
              <a:t>L’IFAS</a:t>
            </a:r>
          </a:p>
        </p:txBody>
      </p:sp>
    </p:spTree>
    <p:extLst>
      <p:ext uri="{BB962C8B-B14F-4D97-AF65-F5344CB8AC3E}">
        <p14:creationId xmlns:p14="http://schemas.microsoft.com/office/powerpoint/2010/main" val="221814967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1143000" y="4370227"/>
            <a:ext cx="6858000" cy="1193138"/>
          </a:xfrm>
        </p:spPr>
        <p:txBody>
          <a:bodyPr vert="horz" lIns="91440" tIns="45720" rIns="91440" bIns="45720" rtlCol="0" anchor="b">
            <a:normAutofit/>
          </a:bodyPr>
          <a:lstStyle/>
          <a:p>
            <a:pPr>
              <a:lnSpc>
                <a:spcPct val="90000"/>
              </a:lnSpc>
            </a:pPr>
            <a:r>
              <a:rPr lang="en-US" sz="4800" dirty="0"/>
              <a:t>Une </a:t>
            </a:r>
            <a:r>
              <a:rPr lang="en-US" sz="4800" dirty="0" err="1"/>
              <a:t>évolution</a:t>
            </a:r>
            <a:r>
              <a:rPr lang="en-US" sz="4800" dirty="0"/>
              <a:t> du </a:t>
            </a:r>
            <a:r>
              <a:rPr lang="en-US" sz="4800" dirty="0" err="1"/>
              <a:t>tutorat</a:t>
            </a:r>
            <a:endParaRPr lang="en-US" sz="4800" dirty="0"/>
          </a:p>
        </p:txBody>
      </p:sp>
      <p:pic>
        <p:nvPicPr>
          <p:cNvPr id="5" name="Image 4">
            <a:extLst>
              <a:ext uri="{FF2B5EF4-FFF2-40B4-BE49-F238E27FC236}">
                <a16:creationId xmlns:a16="http://schemas.microsoft.com/office/drawing/2014/main" id="{3F80CB3B-8142-40C7-BA20-C2BF6AEB4C3B}"/>
              </a:ext>
            </a:extLst>
          </p:cNvPr>
          <p:cNvPicPr>
            <a:picLocks noChangeAspect="1"/>
          </p:cNvPicPr>
          <p:nvPr/>
        </p:nvPicPr>
        <p:blipFill rotWithShape="1">
          <a:blip r:embed="rId2"/>
          <a:srcRect l="285" r="2" b="2"/>
          <a:stretch/>
        </p:blipFill>
        <p:spPr>
          <a:xfrm>
            <a:off x="1267534" y="386205"/>
            <a:ext cx="667758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3119579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b="1" dirty="0"/>
              <a:t>Un vrai changement</a:t>
            </a:r>
            <a:endParaRPr lang="fr-FR" dirty="0"/>
          </a:p>
        </p:txBody>
      </p:sp>
      <p:sp>
        <p:nvSpPr>
          <p:cNvPr id="34819" name="Espace réservé du contenu 2"/>
          <p:cNvSpPr>
            <a:spLocks noGrp="1"/>
          </p:cNvSpPr>
          <p:nvPr>
            <p:ph idx="1"/>
          </p:nvPr>
        </p:nvSpPr>
        <p:spPr/>
        <p:txBody>
          <a:bodyPr/>
          <a:lstStyle/>
          <a:p>
            <a:pPr algn="just" eaLnBrk="1" hangingPunct="1"/>
            <a:r>
              <a:rPr lang="fr-FR" altLang="fr-FR" dirty="0"/>
              <a:t>Les études  montrent que sur les trente dernières années la fonction de tuteur a évolué, passant « de modèle» à  «facilitateur».</a:t>
            </a:r>
          </a:p>
          <a:p>
            <a:pPr algn="just" eaLnBrk="1" hangingPunct="1"/>
            <a:r>
              <a:rPr lang="fr-FR" altLang="fr-FR" b="1" dirty="0"/>
              <a:t>Les responsabilités </a:t>
            </a:r>
            <a:r>
              <a:rPr lang="fr-FR" altLang="fr-FR" dirty="0"/>
              <a:t>du tuteur sont de plus en plus grandes, c’est un professionnel généralement choisi pour son expertise des activités clés du domaine dans lequel il exerce. </a:t>
            </a:r>
          </a:p>
          <a:p>
            <a:pPr algn="just" eaLnBrk="1" hangingPunct="1"/>
            <a:r>
              <a:rPr lang="fr-FR" altLang="fr-FR" b="1" dirty="0"/>
              <a:t>Le </a:t>
            </a:r>
            <a:r>
              <a:rPr lang="fr-FR" altLang="fr-FR" b="1"/>
              <a:t>volontariat </a:t>
            </a:r>
            <a:r>
              <a:rPr lang="fr-FR" altLang="fr-FR"/>
              <a:t>est </a:t>
            </a:r>
            <a:r>
              <a:rPr lang="fr-FR" altLang="fr-FR" dirty="0"/>
              <a:t>une condition importante.</a:t>
            </a:r>
            <a:endParaRPr lang="fr-FR" altLang="fr-FR" b="1" dirty="0"/>
          </a:p>
        </p:txBody>
      </p:sp>
      <p:sp>
        <p:nvSpPr>
          <p:cNvPr id="3482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9B85D5-B066-4AA1-ACBB-677948B452D8}" type="slidenum">
              <a:rPr lang="fr-FR" altLang="fr-FR" smtClean="0">
                <a:solidFill>
                  <a:srgbClr val="FFFFFF"/>
                </a:solidFill>
              </a:rPr>
              <a:pPr/>
              <a:t>36</a:t>
            </a:fld>
            <a:endParaRPr lang="fr-FR" altLang="fr-FR">
              <a:solidFill>
                <a:srgbClr val="FFFFFF"/>
              </a:solidFill>
            </a:endParaRPr>
          </a:p>
        </p:txBody>
      </p:sp>
    </p:spTree>
    <p:extLst>
      <p:ext uri="{BB962C8B-B14F-4D97-AF65-F5344CB8AC3E}">
        <p14:creationId xmlns:p14="http://schemas.microsoft.com/office/powerpoint/2010/main" val="2155322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2" algn="ctr" eaLnBrk="1" fontAlgn="auto" hangingPunct="1">
              <a:spcAft>
                <a:spcPts val="0"/>
              </a:spcAft>
              <a:defRPr/>
            </a:pPr>
            <a:br>
              <a:rPr lang="fr-FR" sz="3200" b="1" dirty="0">
                <a:solidFill>
                  <a:sysClr val="windowText" lastClr="000000"/>
                </a:solidFill>
              </a:rPr>
            </a:br>
            <a:endParaRPr lang="fr-FR" sz="3200" dirty="0">
              <a:solidFill>
                <a:sysClr val="windowText" lastClr="000000"/>
              </a:solidFill>
            </a:endParaRPr>
          </a:p>
        </p:txBody>
      </p:sp>
      <p:sp>
        <p:nvSpPr>
          <p:cNvPr id="35843" name="Espace réservé du contenu 2"/>
          <p:cNvSpPr>
            <a:spLocks noGrp="1"/>
          </p:cNvSpPr>
          <p:nvPr>
            <p:ph idx="1"/>
          </p:nvPr>
        </p:nvSpPr>
        <p:spPr>
          <a:xfrm>
            <a:off x="457200" y="476672"/>
            <a:ext cx="8229600" cy="5649491"/>
          </a:xfrm>
        </p:spPr>
        <p:txBody>
          <a:bodyPr>
            <a:normAutofit/>
          </a:bodyPr>
          <a:lstStyle/>
          <a:p>
            <a:pPr eaLnBrk="1" hangingPunct="1"/>
            <a:r>
              <a:rPr lang="fr-FR" altLang="fr-FR" sz="3200" b="1" dirty="0"/>
              <a:t>Donc apprendre en situation de travail. </a:t>
            </a:r>
          </a:p>
          <a:p>
            <a:pPr eaLnBrk="1" hangingPunct="1"/>
            <a:r>
              <a:rPr lang="fr-FR" altLang="fr-FR" sz="3200" dirty="0"/>
              <a:t>C’est ici que s’exerce  toute la dimension </a:t>
            </a:r>
            <a:r>
              <a:rPr lang="fr-FR" altLang="fr-FR" sz="3200" b="1" dirty="0"/>
              <a:t>pédagogique</a:t>
            </a:r>
            <a:r>
              <a:rPr lang="fr-FR" altLang="fr-FR" sz="3200" dirty="0"/>
              <a:t> de la fonction tutorale. </a:t>
            </a:r>
          </a:p>
          <a:p>
            <a:r>
              <a:rPr lang="fr-FR" altLang="fr-FR" sz="3200" dirty="0"/>
              <a:t>Cette fonction pédagogique nouvelle est d’aider l’élève </a:t>
            </a:r>
            <a:r>
              <a:rPr lang="fr-FR" altLang="fr-FR" sz="3200" b="1" dirty="0"/>
              <a:t>à réfléchir </a:t>
            </a:r>
            <a:r>
              <a:rPr lang="fr-FR" altLang="fr-FR" sz="3200" dirty="0"/>
              <a:t>à partir des situations de travail qu’il vit, plutôt que de lui donner des certitudes, des recettes ou des gestes stéréotypés.</a:t>
            </a:r>
          </a:p>
          <a:p>
            <a:pPr eaLnBrk="1" hangingPunct="1"/>
            <a:endParaRPr lang="fr-FR" altLang="fr-FR" sz="3200" dirty="0"/>
          </a:p>
          <a:p>
            <a:pPr eaLnBrk="1" hangingPunct="1"/>
            <a:endParaRPr lang="fr-FR" altLang="fr-FR" sz="3200" dirty="0"/>
          </a:p>
        </p:txBody>
      </p:sp>
      <p:sp>
        <p:nvSpPr>
          <p:cNvPr id="3584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E27B36-C3D5-46BE-A804-3513EEE11BDD}" type="slidenum">
              <a:rPr lang="fr-FR" altLang="fr-FR" smtClean="0">
                <a:solidFill>
                  <a:srgbClr val="FFFFFF"/>
                </a:solidFill>
              </a:rPr>
              <a:pPr/>
              <a:t>37</a:t>
            </a:fld>
            <a:endParaRPr lang="fr-FR" altLang="fr-FR">
              <a:solidFill>
                <a:srgbClr val="FFFFFF"/>
              </a:solidFill>
            </a:endParaRPr>
          </a:p>
        </p:txBody>
      </p:sp>
    </p:spTree>
    <p:extLst>
      <p:ext uri="{BB962C8B-B14F-4D97-AF65-F5344CB8AC3E}">
        <p14:creationId xmlns:p14="http://schemas.microsoft.com/office/powerpoint/2010/main" val="93575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eaLnBrk="1" fontAlgn="auto" hangingPunct="1">
              <a:spcAft>
                <a:spcPts val="0"/>
              </a:spcAft>
              <a:defRPr/>
            </a:pPr>
            <a:r>
              <a:rPr lang="fr-FR" b="1"/>
              <a:t>Quelques </a:t>
            </a:r>
            <a:r>
              <a:rPr lang="fr-FR" b="1" dirty="0"/>
              <a:t>qualités d’un tuteur</a:t>
            </a:r>
            <a:endParaRPr lang="fr-FR" dirty="0"/>
          </a:p>
        </p:txBody>
      </p:sp>
      <p:sp>
        <p:nvSpPr>
          <p:cNvPr id="39939" name="Espace réservé du contenu 7"/>
          <p:cNvSpPr>
            <a:spLocks noGrp="1"/>
          </p:cNvSpPr>
          <p:nvPr>
            <p:ph idx="1"/>
          </p:nvPr>
        </p:nvSpPr>
        <p:spPr>
          <a:xfrm>
            <a:off x="457200" y="3212976"/>
            <a:ext cx="8229600" cy="2913187"/>
          </a:xfrm>
        </p:spPr>
        <p:txBody>
          <a:bodyPr/>
          <a:lstStyle/>
          <a:p>
            <a:pPr algn="just" eaLnBrk="1" hangingPunct="1"/>
            <a:r>
              <a:rPr lang="fr-FR" altLang="fr-FR" sz="2800" b="1" dirty="0"/>
              <a:t>Posséder un niveau de compétences suffisant</a:t>
            </a:r>
            <a:r>
              <a:rPr lang="fr-FR" altLang="fr-FR" sz="2800" dirty="0"/>
              <a:t> pour enrichir les savoirs et savoir-faire du stagiaire</a:t>
            </a:r>
          </a:p>
          <a:p>
            <a:pPr algn="just" eaLnBrk="1" hangingPunct="1"/>
            <a:r>
              <a:rPr lang="fr-FR" altLang="fr-FR" sz="2800" b="1" dirty="0"/>
              <a:t>Des capacités relationnelles et pédagogiques </a:t>
            </a:r>
            <a:r>
              <a:rPr lang="fr-FR" altLang="fr-FR" sz="2800" dirty="0"/>
              <a:t>qui doivent permettre au tuteur de partager ses savoirs.</a:t>
            </a:r>
          </a:p>
        </p:txBody>
      </p:sp>
      <p:sp>
        <p:nvSpPr>
          <p:cNvPr id="3994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0319C9-2944-4C28-B16C-5874FABB3E40}" type="slidenum">
              <a:rPr lang="fr-FR" altLang="fr-FR" smtClean="0">
                <a:solidFill>
                  <a:srgbClr val="FFFFFF"/>
                </a:solidFill>
              </a:rPr>
              <a:pPr/>
              <a:t>38</a:t>
            </a:fld>
            <a:endParaRPr lang="fr-FR" altLang="fr-FR">
              <a:solidFill>
                <a:srgbClr val="FFFFFF"/>
              </a:solidFill>
            </a:endParaRPr>
          </a:p>
        </p:txBody>
      </p:sp>
    </p:spTree>
    <p:extLst>
      <p:ext uri="{BB962C8B-B14F-4D97-AF65-F5344CB8AC3E}">
        <p14:creationId xmlns:p14="http://schemas.microsoft.com/office/powerpoint/2010/main" val="628780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3"/>
          <p:cNvSpPr>
            <a:spLocks noGrp="1" noChangeArrowheads="1"/>
          </p:cNvSpPr>
          <p:nvPr>
            <p:ph type="title" idx="4294967295"/>
          </p:nvPr>
        </p:nvSpPr>
        <p:spPr>
          <a:xfrm>
            <a:off x="487836" y="4445251"/>
            <a:ext cx="8176104" cy="1350712"/>
          </a:xfrm>
          <a:noFill/>
        </p:spPr>
        <p:txBody>
          <a:bodyPr vert="horz" lIns="91440" tIns="45720" rIns="91440" bIns="45720" rtlCol="0" anchor="b">
            <a:norm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b="1" dirty="0"/>
              <a:t>Merci de </a:t>
            </a:r>
            <a:r>
              <a:rPr lang="en-US" altLang="fr-FR" b="1" dirty="0" err="1"/>
              <a:t>votre</a:t>
            </a:r>
            <a:r>
              <a:rPr lang="en-US" altLang="fr-FR" b="1" dirty="0"/>
              <a:t> attention</a:t>
            </a:r>
          </a:p>
        </p:txBody>
      </p:sp>
      <p:sp>
        <p:nvSpPr>
          <p:cNvPr id="6150"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6423" y="503573"/>
            <a:ext cx="5351153"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1DE03461-C828-4E88-B1F2-C6889E843374}"/>
              </a:ext>
            </a:extLst>
          </p:cNvPr>
          <p:cNvPicPr>
            <a:picLocks noChangeAspect="1"/>
          </p:cNvPicPr>
          <p:nvPr/>
        </p:nvPicPr>
        <p:blipFill rotWithShape="1">
          <a:blip r:embed="rId3"/>
          <a:srcRect t="6819" r="-3" b="-3"/>
          <a:stretch/>
        </p:blipFill>
        <p:spPr>
          <a:xfrm>
            <a:off x="2020824" y="666497"/>
            <a:ext cx="5102352" cy="3273552"/>
          </a:xfrm>
          <a:prstGeom prst="rect">
            <a:avLst/>
          </a:prstGeom>
          <a:effectLst/>
        </p:spPr>
      </p:pic>
    </p:spTree>
    <p:extLst>
      <p:ext uri="{BB962C8B-B14F-4D97-AF65-F5344CB8AC3E}">
        <p14:creationId xmlns:p14="http://schemas.microsoft.com/office/powerpoint/2010/main" val="365664869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68313" y="4941888"/>
            <a:ext cx="8207375" cy="1582737"/>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6148" name="Rectangle 3"/>
          <p:cNvSpPr>
            <a:spLocks noGrp="1" noChangeArrowheads="1"/>
          </p:cNvSpPr>
          <p:nvPr>
            <p:ph type="title" idx="4294967295"/>
          </p:nvPr>
        </p:nvSpPr>
        <p:spPr>
          <a:xfrm>
            <a:off x="827584" y="4995131"/>
            <a:ext cx="7632700" cy="1373187"/>
          </a:xfrm>
        </p:spPr>
        <p:txBody>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b="1" dirty="0">
                <a:solidFill>
                  <a:srgbClr val="000000"/>
                </a:solidFill>
              </a:rPr>
              <a:t>LE PROJET PEDAGOGIQUE</a:t>
            </a:r>
          </a:p>
        </p:txBody>
      </p:sp>
      <p:pic>
        <p:nvPicPr>
          <p:cNvPr id="2050" name="Picture 2" descr="Afficher l’image source">
            <a:extLst>
              <a:ext uri="{FF2B5EF4-FFF2-40B4-BE49-F238E27FC236}">
                <a16:creationId xmlns:a16="http://schemas.microsoft.com/office/drawing/2014/main" id="{D0115089-1341-461B-AA0F-CEFAF4B17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90" y="316364"/>
            <a:ext cx="8675687" cy="520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716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projet pédagogique</a:t>
            </a:r>
          </a:p>
        </p:txBody>
      </p:sp>
      <p:sp>
        <p:nvSpPr>
          <p:cNvPr id="3" name="Espace réservé du contenu 2"/>
          <p:cNvSpPr>
            <a:spLocks noGrp="1"/>
          </p:cNvSpPr>
          <p:nvPr>
            <p:ph idx="1"/>
          </p:nvPr>
        </p:nvSpPr>
        <p:spPr/>
        <p:txBody>
          <a:bodyPr>
            <a:normAutofit fontScale="92500" lnSpcReduction="10000"/>
          </a:bodyPr>
          <a:lstStyle/>
          <a:p>
            <a:pPr algn="just"/>
            <a:r>
              <a:rPr lang="fr-FR" dirty="0"/>
              <a:t>Il traduit la conception de notre mission: l’apprentissage des métiers de santé.</a:t>
            </a:r>
          </a:p>
          <a:p>
            <a:pPr algn="just"/>
            <a:r>
              <a:rPr lang="fr-FR" dirty="0"/>
              <a:t>Il décrit la représentation des professionnels attendus, il se veut évolutif et s’appuie sur des valeurs professionnelles, un cadre juridique.</a:t>
            </a:r>
          </a:p>
          <a:p>
            <a:pPr algn="just"/>
            <a:r>
              <a:rPr lang="fr-FR" dirty="0"/>
              <a:t>Le dispositif de formation a pour objectif de professionnaliser le parcours de l’apprenant qui  construit progressivement les éléments de sa compétence à travers l’acquisition de savoirs, savoir- faire, attitudes et comportements. </a:t>
            </a:r>
          </a:p>
        </p:txBody>
      </p:sp>
    </p:spTree>
    <p:extLst>
      <p:ext uri="{BB962C8B-B14F-4D97-AF65-F5344CB8AC3E}">
        <p14:creationId xmlns:p14="http://schemas.microsoft.com/office/powerpoint/2010/main" val="196142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 pédagogique (suite)</a:t>
            </a:r>
          </a:p>
        </p:txBody>
      </p:sp>
      <p:sp>
        <p:nvSpPr>
          <p:cNvPr id="3" name="Espace réservé du contenu 2"/>
          <p:cNvSpPr>
            <a:spLocks noGrp="1"/>
          </p:cNvSpPr>
          <p:nvPr>
            <p:ph idx="1"/>
          </p:nvPr>
        </p:nvSpPr>
        <p:spPr/>
        <p:txBody>
          <a:bodyPr>
            <a:normAutofit fontScale="92500" lnSpcReduction="10000"/>
          </a:bodyPr>
          <a:lstStyle/>
          <a:p>
            <a:pPr algn="just"/>
            <a:r>
              <a:rPr lang="fr-FR" dirty="0"/>
              <a:t>L’apprenant doit devenir un praticien responsable et réflexif, capable d’analyser toute situation de santé.</a:t>
            </a:r>
          </a:p>
          <a:p>
            <a:pPr algn="just"/>
            <a:r>
              <a:rPr lang="fr-FR" dirty="0"/>
              <a:t>Il doit développer des ressources en savoirs théoriques et méthodologiques, en habiletés gestuelles et capacités relationnelles</a:t>
            </a:r>
          </a:p>
          <a:p>
            <a:pPr algn="just"/>
            <a:r>
              <a:rPr lang="fr-FR" dirty="0"/>
              <a:t> Il se projette dans un avenir professionnel tout en développant une éthique professionnelle et acquiert progressivement l’autonomie nécessaire à sa prise de fonction.</a:t>
            </a:r>
          </a:p>
        </p:txBody>
      </p:sp>
    </p:spTree>
    <p:extLst>
      <p:ext uri="{BB962C8B-B14F-4D97-AF65-F5344CB8AC3E}">
        <p14:creationId xmlns:p14="http://schemas.microsoft.com/office/powerpoint/2010/main" val="406195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a:t>Le métier d’aide soignant</a:t>
            </a:r>
          </a:p>
        </p:txBody>
      </p:sp>
      <p:sp>
        <p:nvSpPr>
          <p:cNvPr id="17411" name="Espace réservé du contenu 2"/>
          <p:cNvSpPr>
            <a:spLocks noGrp="1"/>
          </p:cNvSpPr>
          <p:nvPr>
            <p:ph idx="1"/>
          </p:nvPr>
        </p:nvSpPr>
        <p:spPr>
          <a:xfrm>
            <a:off x="457200" y="1600200"/>
            <a:ext cx="8229600" cy="4709120"/>
          </a:xfrm>
        </p:spPr>
        <p:txBody>
          <a:bodyPr>
            <a:normAutofit fontScale="92500"/>
          </a:bodyPr>
          <a:lstStyle/>
          <a:p>
            <a:pPr marL="0" indent="0" algn="just" eaLnBrk="1" hangingPunct="1">
              <a:buFont typeface="Arial" charset="0"/>
              <a:buNone/>
              <a:defRPr/>
            </a:pPr>
            <a:r>
              <a:rPr lang="fr-FR" altLang="fr-FR" sz="2800" b="1" u="sng" dirty="0"/>
              <a:t>La définition du métier</a:t>
            </a:r>
            <a:r>
              <a:rPr lang="fr-FR" altLang="fr-FR" sz="2800" u="sng" dirty="0"/>
              <a:t> </a:t>
            </a:r>
            <a:r>
              <a:rPr lang="fr-FR" altLang="fr-FR" sz="2800" dirty="0"/>
              <a:t> :</a:t>
            </a:r>
          </a:p>
          <a:p>
            <a:pPr marL="0" indent="0" algn="just" eaLnBrk="1" hangingPunct="1">
              <a:buFont typeface="Arial" charset="0"/>
              <a:buNone/>
              <a:defRPr/>
            </a:pPr>
            <a:r>
              <a:rPr lang="fr-FR" altLang="fr-FR" sz="2800" dirty="0"/>
              <a:t>L’aide-soignant exerce son activité </a:t>
            </a:r>
            <a:r>
              <a:rPr lang="fr-FR" altLang="fr-FR" sz="2800" b="1" dirty="0"/>
              <a:t>sous la responsabilité </a:t>
            </a:r>
            <a:r>
              <a:rPr lang="fr-FR" altLang="fr-FR" sz="2800" dirty="0"/>
              <a:t>de l’infirmier, dans </a:t>
            </a:r>
            <a:r>
              <a:rPr lang="fr-FR" altLang="fr-FR" sz="2800" b="1" dirty="0"/>
              <a:t>le cadre du rôle propre dévolu à celui-ci</a:t>
            </a:r>
            <a:r>
              <a:rPr lang="fr-FR" altLang="fr-FR" sz="2800" dirty="0"/>
              <a:t>, conformément aux articles R. 4311-3 à R. 4311-5 du code de la santé publique.  </a:t>
            </a:r>
          </a:p>
          <a:p>
            <a:pPr marL="0" indent="0" algn="just" eaLnBrk="1" hangingPunct="1">
              <a:buFont typeface="Arial" charset="0"/>
              <a:buNone/>
              <a:defRPr/>
            </a:pPr>
            <a:r>
              <a:rPr lang="fr-FR" altLang="fr-FR" sz="2800" b="1" u="sng" dirty="0"/>
              <a:t> Champ d’intervention</a:t>
            </a:r>
            <a:r>
              <a:rPr lang="fr-FR" altLang="fr-FR" sz="2800" b="1" dirty="0"/>
              <a:t> :</a:t>
            </a:r>
          </a:p>
          <a:p>
            <a:pPr marL="0" indent="0" algn="just" eaLnBrk="1" hangingPunct="1">
              <a:buFont typeface="Arial" charset="0"/>
              <a:buNone/>
              <a:defRPr/>
            </a:pPr>
            <a:r>
              <a:rPr lang="fr-FR" altLang="fr-FR" sz="2800" dirty="0"/>
              <a:t>Il participe dans la mesure de ses compétences et dans le cadre de sa formation, aux soins infirmiers préventifs, curatifs ou palliatifs. Ces soins ont pour objet de promouvoir, protéger, maintenir et restaurer la santé de la personne, dans le respect de ses droits et de sa dignité.</a:t>
            </a:r>
          </a:p>
          <a:p>
            <a:pPr eaLnBrk="1" hangingPunct="1">
              <a:defRPr/>
            </a:pPr>
            <a:endParaRPr lang="fr-FR" altLang="fr-FR" dirty="0"/>
          </a:p>
          <a:p>
            <a:pPr eaLnBrk="1" hangingPunct="1">
              <a:defRPr/>
            </a:pPr>
            <a:endParaRPr lang="fr-FR" altLang="fr-FR" dirty="0"/>
          </a:p>
        </p:txBody>
      </p:sp>
      <p:sp>
        <p:nvSpPr>
          <p:cNvPr id="17414"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FC74A4-DA08-497D-85AF-720402D2CA02}" type="slidenum">
              <a:rPr lang="fr-FR" altLang="fr-FR" smtClean="0">
                <a:solidFill>
                  <a:srgbClr val="FFFFFF"/>
                </a:solidFill>
              </a:rPr>
              <a:pPr/>
              <a:t>7</a:t>
            </a:fld>
            <a:endParaRPr lang="fr-FR" altLang="fr-FR">
              <a:solidFill>
                <a:srgbClr val="FFFFFF"/>
              </a:solidFill>
            </a:endParaRPr>
          </a:p>
        </p:txBody>
      </p:sp>
    </p:spTree>
    <p:extLst>
      <p:ext uri="{BB962C8B-B14F-4D97-AF65-F5344CB8AC3E}">
        <p14:creationId xmlns:p14="http://schemas.microsoft.com/office/powerpoint/2010/main" val="191202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Rôles </a:t>
            </a:r>
          </a:p>
        </p:txBody>
      </p:sp>
      <p:sp>
        <p:nvSpPr>
          <p:cNvPr id="3" name="Espace réservé du contenu 2"/>
          <p:cNvSpPr>
            <a:spLocks noGrp="1"/>
          </p:cNvSpPr>
          <p:nvPr>
            <p:ph idx="1"/>
          </p:nvPr>
        </p:nvSpPr>
        <p:spPr/>
        <p:txBody>
          <a:bodyPr/>
          <a:lstStyle/>
          <a:p>
            <a:pPr algn="just"/>
            <a:r>
              <a:rPr lang="fr-FR" dirty="0"/>
              <a:t>Son rôle s’inscrit dans une approche globale de la personne soignée et prend en compte la dimension relationnelle des soins. </a:t>
            </a:r>
          </a:p>
          <a:p>
            <a:pPr algn="just"/>
            <a:r>
              <a:rPr lang="fr-FR" dirty="0"/>
              <a:t>L’aide-soignant accompagne cette personne dans les activités de sa vie quotidienne, il contribue à son bien-être et à lui faire recouvrer, dans la mesure du possible, son autonomie.</a:t>
            </a:r>
          </a:p>
        </p:txBody>
      </p:sp>
    </p:spTree>
    <p:extLst>
      <p:ext uri="{BB962C8B-B14F-4D97-AF65-F5344CB8AC3E}">
        <p14:creationId xmlns:p14="http://schemas.microsoft.com/office/powerpoint/2010/main" val="55397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465EB4C2-5647-453F-B661-B28146057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312871"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grpSp>
        <p:nvGrpSpPr>
          <p:cNvPr id="77" name="Group 76">
            <a:extLst>
              <a:ext uri="{FF2B5EF4-FFF2-40B4-BE49-F238E27FC236}">
                <a16:creationId xmlns:a16="http://schemas.microsoft.com/office/drawing/2014/main" id="{1D015EAF-FDA0-4A49-B71D-F0521EA99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204588" cy="6858000"/>
            <a:chOff x="0" y="2006221"/>
            <a:chExt cx="4272784" cy="6858000"/>
          </a:xfrm>
        </p:grpSpPr>
        <p:sp useBgFill="1">
          <p:nvSpPr>
            <p:cNvPr id="78" name="Freeform: Shape 77">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0" y="2006221"/>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79" name="Freeform: Shape 78">
              <a:extLst>
                <a:ext uri="{FF2B5EF4-FFF2-40B4-BE49-F238E27FC236}">
                  <a16:creationId xmlns:a16="http://schemas.microsoft.com/office/drawing/2014/main" id="{6C42C509-4662-4775-BF18-33FB465BC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0" y="2006221"/>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7171" name="Rectangle 2"/>
          <p:cNvSpPr>
            <a:spLocks noGrp="1" noChangeArrowheads="1"/>
          </p:cNvSpPr>
          <p:nvPr>
            <p:ph type="title" idx="4294967295"/>
          </p:nvPr>
        </p:nvSpPr>
        <p:spPr>
          <a:xfrm>
            <a:off x="342900" y="723406"/>
            <a:ext cx="2425514" cy="3826728"/>
          </a:xfrm>
        </p:spPr>
        <p:txBody>
          <a:bodyPr vert="horz" lIns="91440" tIns="45720" rIns="91440" bIns="45720" rtlCol="0" anchor="b">
            <a:norm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fr-FR" sz="3100" b="1" dirty="0"/>
              <a:t>LE REFERENTIEL DE FORMATION</a:t>
            </a:r>
          </a:p>
        </p:txBody>
      </p:sp>
      <p:sp>
        <p:nvSpPr>
          <p:cNvPr id="7172" name="Rectangle 3"/>
          <p:cNvSpPr>
            <a:spLocks noGrp="1" noChangeArrowheads="1"/>
          </p:cNvSpPr>
          <p:nvPr>
            <p:ph type="body" idx="4294967295"/>
          </p:nvPr>
        </p:nvSpPr>
        <p:spPr>
          <a:xfrm>
            <a:off x="343840" y="4778734"/>
            <a:ext cx="2415688" cy="1452160"/>
          </a:xfrm>
        </p:spPr>
        <p:txBody>
          <a:bodyPr vert="horz" lIns="91440" tIns="45720" rIns="91440" bIns="45720" rtlCol="0" anchor="t">
            <a:normAutofit/>
          </a:bodyPr>
          <a:lstStyle/>
          <a:p>
            <a:pPr marL="0" indent="0" algn="ctr">
              <a:lnSpc>
                <a:spcPct val="90000"/>
              </a:lnSpc>
              <a:spcBef>
                <a:spcPts val="1000"/>
              </a:spcBef>
              <a:buClrTx/>
              <a:buSz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altLang="fr-FR" sz="1700" b="1">
                <a:solidFill>
                  <a:schemeClr val="tx1">
                    <a:alpha val="60000"/>
                  </a:schemeClr>
                </a:solidFill>
              </a:rPr>
              <a:t>		Arrêté du 22 octobre 2005</a:t>
            </a:r>
          </a:p>
        </p:txBody>
      </p:sp>
      <p:pic>
        <p:nvPicPr>
          <p:cNvPr id="3074" name="Picture 2" descr="Recueil de textes - Profession Aide-soignant | La boutique Berger-Levrault">
            <a:extLst>
              <a:ext uri="{FF2B5EF4-FFF2-40B4-BE49-F238E27FC236}">
                <a16:creationId xmlns:a16="http://schemas.microsoft.com/office/drawing/2014/main" id="{7AB7C55E-61AA-4A7C-B1BE-D39AFB902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99912"/>
            <a:ext cx="40290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0080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2047</Words>
  <Application>Microsoft Office PowerPoint</Application>
  <PresentationFormat>Affichage à l'écran (4:3)</PresentationFormat>
  <Paragraphs>230</Paragraphs>
  <Slides>39</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Arial Unicode MS</vt:lpstr>
      <vt:lpstr>Arial</vt:lpstr>
      <vt:lpstr>Arial Narrow</vt:lpstr>
      <vt:lpstr>Calibri</vt:lpstr>
      <vt:lpstr>Palatino Linotype</vt:lpstr>
      <vt:lpstr>Times New Roman</vt:lpstr>
      <vt:lpstr>Wingdings</vt:lpstr>
      <vt:lpstr>Thème Office</vt:lpstr>
      <vt:lpstr>IFAS DIGNE LES BAINS</vt:lpstr>
      <vt:lpstr>Accès au site WEB  IFAS 04</vt:lpstr>
      <vt:lpstr>PLAN</vt:lpstr>
      <vt:lpstr>LE PROJET PEDAGOGIQUE</vt:lpstr>
      <vt:lpstr>Le projet pédagogique</vt:lpstr>
      <vt:lpstr>Projet pédagogique (suite)</vt:lpstr>
      <vt:lpstr>Le métier d’aide soignant</vt:lpstr>
      <vt:lpstr>Rôles </vt:lpstr>
      <vt:lpstr>LE REFERENTIEL DE FORMATION</vt:lpstr>
      <vt:lpstr>Le programme de formation   Arrêté du 22 octobre 2005</vt:lpstr>
      <vt:lpstr>Ce programme est constitué</vt:lpstr>
      <vt:lpstr>Présentation PowerPoint</vt:lpstr>
      <vt:lpstr>Présentation PowerPoint</vt:lpstr>
      <vt:lpstr>Différents types de stage</vt:lpstr>
      <vt:lpstr>Présentation PowerPoint</vt:lpstr>
      <vt:lpstr>Objectifs de stage</vt:lpstr>
      <vt:lpstr>L’élève acteur de sa formation </vt:lpstr>
      <vt:lpstr>REINGENIERIE DU REFERENTIEL DE FORMATION</vt:lpstr>
      <vt:lpstr>Les changements</vt:lpstr>
      <vt:lpstr>Répartition des stages par mission</vt:lpstr>
      <vt:lpstr>De modules à Bloc de compétences</vt:lpstr>
      <vt:lpstr>De nouvelles activités confiées</vt:lpstr>
      <vt:lpstr>LE PORTFOLIO</vt:lpstr>
      <vt:lpstr>LE PORTFOLIO</vt:lpstr>
      <vt:lpstr>Objectifs du portfolio </vt:lpstr>
      <vt:lpstr>Présentation PowerPoint</vt:lpstr>
      <vt:lpstr>Présentation PowerPoint</vt:lpstr>
      <vt:lpstr>Présentation PowerPoint</vt:lpstr>
      <vt:lpstr>L’encadrement en stage</vt:lpstr>
      <vt:lpstr>Le maître de stage (Cadre de santé, ou infirmier coordinateur selon la structure) </vt:lpstr>
      <vt:lpstr>Le professionnel de proximité (aide-soignant) </vt:lpstr>
      <vt:lpstr>Le formateur référent de stage (cadre formateur IFAS) </vt:lpstr>
      <vt:lpstr>Le tuteur (aide soignant tuteur)</vt:lpstr>
      <vt:lpstr>Présentation PowerPoint</vt:lpstr>
      <vt:lpstr>Une évolution du tutorat</vt:lpstr>
      <vt:lpstr>Un vrai changement</vt:lpstr>
      <vt:lpstr> </vt:lpstr>
      <vt:lpstr>Quelques qualités d’un tuteur</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IFAS DIGNE LES BAINS</dc:title>
  <dc:creator>léa bellier</dc:creator>
  <cp:lastModifiedBy>Anne-Marie BELLEUT - CH Digne</cp:lastModifiedBy>
  <cp:revision>2</cp:revision>
  <dcterms:created xsi:type="dcterms:W3CDTF">2021-02-04T14:27:27Z</dcterms:created>
  <dcterms:modified xsi:type="dcterms:W3CDTF">2021-02-12T13:57:07Z</dcterms:modified>
</cp:coreProperties>
</file>